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3" r:id="rId6"/>
    <p:sldId id="259" r:id="rId7"/>
    <p:sldId id="264" r:id="rId8"/>
    <p:sldId id="260" r:id="rId9"/>
    <p:sldId id="265" r:id="rId10"/>
    <p:sldId id="261"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23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6E69-607F-9F01-3043-F6D887CD0A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788FE8-02DB-2A87-800B-BD0F68BD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0417DE-16F8-F2D2-E9A2-EE86EF8A28E4}"/>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5" name="Footer Placeholder 4">
            <a:extLst>
              <a:ext uri="{FF2B5EF4-FFF2-40B4-BE49-F238E27FC236}">
                <a16:creationId xmlns:a16="http://schemas.microsoft.com/office/drawing/2014/main" id="{BCAC5359-933D-93CF-7FB6-2813007C1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FBEA4-5039-2511-AB5B-5A37C74CDB91}"/>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3340990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6DFF-7A3E-1BB9-B4EB-20014BEFC2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AC155B-666B-614F-48F8-D606BD74E9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4E116-EC16-8391-71AA-21227EC02CB6}"/>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5" name="Footer Placeholder 4">
            <a:extLst>
              <a:ext uri="{FF2B5EF4-FFF2-40B4-BE49-F238E27FC236}">
                <a16:creationId xmlns:a16="http://schemas.microsoft.com/office/drawing/2014/main" id="{1C387EBD-7D33-AA1D-43A6-787AF1730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DB51A-F946-2F02-A6B9-B8C16406842F}"/>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376470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48E13F-9DE3-6D4B-A07C-4ADC81BD54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C0656-5CCD-6A1C-0908-D585D6F8AF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C308A-FFCF-65CC-1DE0-6AC6FC8A7138}"/>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5" name="Footer Placeholder 4">
            <a:extLst>
              <a:ext uri="{FF2B5EF4-FFF2-40B4-BE49-F238E27FC236}">
                <a16:creationId xmlns:a16="http://schemas.microsoft.com/office/drawing/2014/main" id="{28296FEC-4DA5-A5EE-5BA9-696BCC1D5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8F3D5-45F9-5F79-67D4-9AF0B57EE4A6}"/>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300732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B2780-1429-A460-2282-F738CED86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E1BD64-C79E-6576-8914-C1206E27C6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EBC94-1C85-F1C6-B21E-B9F74C70F9D8}"/>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5" name="Footer Placeholder 4">
            <a:extLst>
              <a:ext uri="{FF2B5EF4-FFF2-40B4-BE49-F238E27FC236}">
                <a16:creationId xmlns:a16="http://schemas.microsoft.com/office/drawing/2014/main" id="{D88196FA-7BE2-B28E-E1F2-B3389B0C5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D3516-8A8B-77DB-E199-BA021049771A}"/>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400510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C7AA-9D48-6D9F-B107-68E84FF3E8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8BABE7-4D2B-1022-BA0A-3049F39ECE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D253F-52FF-87A4-244E-61D13D9775CD}"/>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5" name="Footer Placeholder 4">
            <a:extLst>
              <a:ext uri="{FF2B5EF4-FFF2-40B4-BE49-F238E27FC236}">
                <a16:creationId xmlns:a16="http://schemas.microsoft.com/office/drawing/2014/main" id="{43149294-7357-6C03-A301-1D299F16A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A2010-0252-C034-9A66-5A22C0D64E6D}"/>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201967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3CC6-8BB6-31CC-B333-43A4521DD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B5B281-6196-B11A-E612-0749B5A4BC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51BDD-3773-C26E-4544-9997EE7CC6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EC2C57-F665-907B-A711-DAD3A0370B7B}"/>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6" name="Footer Placeholder 5">
            <a:extLst>
              <a:ext uri="{FF2B5EF4-FFF2-40B4-BE49-F238E27FC236}">
                <a16:creationId xmlns:a16="http://schemas.microsoft.com/office/drawing/2014/main" id="{5181673A-16A0-4672-7057-FFA73C3B0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0E274-68F5-1EDA-8389-49BFC9A24DDC}"/>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81180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EDF88-22E6-7E62-4D5B-AAD81865D8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59E8EF-707D-30E9-11D7-619CE59B4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7305D3-EC4F-67C2-8F10-80123E6796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3E4A3-4E0F-6E46-AA25-3B8CAFE9E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3122D3-28CF-66A0-1444-2F70C12115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3688A5-2A67-0EC0-4BEF-C3B6D06D8BD4}"/>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8" name="Footer Placeholder 7">
            <a:extLst>
              <a:ext uri="{FF2B5EF4-FFF2-40B4-BE49-F238E27FC236}">
                <a16:creationId xmlns:a16="http://schemas.microsoft.com/office/drawing/2014/main" id="{4EE717BC-9BA1-8991-1BFC-00D0B03D18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D86120-3D16-C916-6215-4F3BA9D8A876}"/>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202940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292B-B8A5-EA42-C738-974D52A1A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39BC5A-742B-14DF-AA39-A41DBE40D0FC}"/>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4" name="Footer Placeholder 3">
            <a:extLst>
              <a:ext uri="{FF2B5EF4-FFF2-40B4-BE49-F238E27FC236}">
                <a16:creationId xmlns:a16="http://schemas.microsoft.com/office/drawing/2014/main" id="{12983DDB-DEFE-B98C-947A-E0A15548D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4CA0D-58F6-332F-B35A-5537C505669A}"/>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95705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43A96C-1453-C596-3646-A2CE787E5E42}"/>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3" name="Footer Placeholder 2">
            <a:extLst>
              <a:ext uri="{FF2B5EF4-FFF2-40B4-BE49-F238E27FC236}">
                <a16:creationId xmlns:a16="http://schemas.microsoft.com/office/drawing/2014/main" id="{274E270A-1202-38C3-2695-30EE376774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3EAC88-9676-5F9B-2B9A-C3D72A8CB33F}"/>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16750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1BBD-11CC-BBF6-BBEB-985DD93DDF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096F85-A47F-B792-AFD7-39A699F7C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0C2EDE-B58A-4CA5-A3C3-08ABF0C1E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9225E-0689-4CC9-8576-5AAB900C9319}"/>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6" name="Footer Placeholder 5">
            <a:extLst>
              <a:ext uri="{FF2B5EF4-FFF2-40B4-BE49-F238E27FC236}">
                <a16:creationId xmlns:a16="http://schemas.microsoft.com/office/drawing/2014/main" id="{7133207F-61A7-24C3-465D-41EC28BE0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5BD9E-5920-F9C3-FC3D-6070086B9E8E}"/>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187904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CE10-6A09-9947-C813-1E38AE01D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5F11F4-7C64-3A5C-2AE4-F41831101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EA9FDF-0152-D6DD-225C-BE672C7A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86720-3E69-2952-6A01-41FDF56DF158}"/>
              </a:ext>
            </a:extLst>
          </p:cNvPr>
          <p:cNvSpPr>
            <a:spLocks noGrp="1"/>
          </p:cNvSpPr>
          <p:nvPr>
            <p:ph type="dt" sz="half" idx="10"/>
          </p:nvPr>
        </p:nvSpPr>
        <p:spPr/>
        <p:txBody>
          <a:bodyPr/>
          <a:lstStyle/>
          <a:p>
            <a:fld id="{37696596-BB6D-4849-8571-92E526F46FC2}" type="datetimeFigureOut">
              <a:rPr lang="en-US" smtClean="0"/>
              <a:t>6/20/2026</a:t>
            </a:fld>
            <a:endParaRPr lang="en-US"/>
          </a:p>
        </p:txBody>
      </p:sp>
      <p:sp>
        <p:nvSpPr>
          <p:cNvPr id="6" name="Footer Placeholder 5">
            <a:extLst>
              <a:ext uri="{FF2B5EF4-FFF2-40B4-BE49-F238E27FC236}">
                <a16:creationId xmlns:a16="http://schemas.microsoft.com/office/drawing/2014/main" id="{1196F71D-7449-A46B-32AD-41BCB4811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755B7-E732-56FA-C77B-E2DAEAA2D231}"/>
              </a:ext>
            </a:extLst>
          </p:cNvPr>
          <p:cNvSpPr>
            <a:spLocks noGrp="1"/>
          </p:cNvSpPr>
          <p:nvPr>
            <p:ph type="sldNum" sz="quarter" idx="12"/>
          </p:nvPr>
        </p:nvSpPr>
        <p:spPr/>
        <p:txBody>
          <a:bodyPr/>
          <a:lstStyle/>
          <a:p>
            <a:fld id="{DEE9B3A9-2FE7-41EF-8A8D-F4DC0904C41F}" type="slidenum">
              <a:rPr lang="en-US" smtClean="0"/>
              <a:t>‹#›</a:t>
            </a:fld>
            <a:endParaRPr lang="en-US"/>
          </a:p>
        </p:txBody>
      </p:sp>
    </p:spTree>
    <p:extLst>
      <p:ext uri="{BB962C8B-B14F-4D97-AF65-F5344CB8AC3E}">
        <p14:creationId xmlns:p14="http://schemas.microsoft.com/office/powerpoint/2010/main" val="151411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3910F-8B8B-1B39-B107-4DA6BA7712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23199D-6179-326A-DC45-4AD29F7F6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0E5E6-E410-55C3-627D-1FF4ABD8E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96596-BB6D-4849-8571-92E526F46FC2}" type="datetimeFigureOut">
              <a:rPr lang="en-US" smtClean="0"/>
              <a:t>6/20/2026</a:t>
            </a:fld>
            <a:endParaRPr lang="en-US"/>
          </a:p>
        </p:txBody>
      </p:sp>
      <p:sp>
        <p:nvSpPr>
          <p:cNvPr id="5" name="Footer Placeholder 4">
            <a:extLst>
              <a:ext uri="{FF2B5EF4-FFF2-40B4-BE49-F238E27FC236}">
                <a16:creationId xmlns:a16="http://schemas.microsoft.com/office/drawing/2014/main" id="{AB481991-F973-79BD-FCBF-746F7F0C9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E2B708-9A24-DB31-0715-9CF204DAD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9B3A9-2FE7-41EF-8A8D-F4DC0904C41F}" type="slidenum">
              <a:rPr lang="en-US" smtClean="0"/>
              <a:t>‹#›</a:t>
            </a:fld>
            <a:endParaRPr lang="en-US"/>
          </a:p>
        </p:txBody>
      </p:sp>
    </p:spTree>
    <p:extLst>
      <p:ext uri="{BB962C8B-B14F-4D97-AF65-F5344CB8AC3E}">
        <p14:creationId xmlns:p14="http://schemas.microsoft.com/office/powerpoint/2010/main" val="4277543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D8B8A9-CA8E-E747-37A1-532799E9A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808" y="0"/>
            <a:ext cx="4591594" cy="6858000"/>
          </a:xfrm>
          <a:prstGeom prst="rect">
            <a:avLst/>
          </a:prstGeom>
        </p:spPr>
      </p:pic>
      <p:sp>
        <p:nvSpPr>
          <p:cNvPr id="2" name="Title 1">
            <a:extLst>
              <a:ext uri="{FF2B5EF4-FFF2-40B4-BE49-F238E27FC236}">
                <a16:creationId xmlns:a16="http://schemas.microsoft.com/office/drawing/2014/main" id="{6E799B28-834B-2478-F725-AAAE9C1F979F}"/>
              </a:ext>
            </a:extLst>
          </p:cNvPr>
          <p:cNvSpPr>
            <a:spLocks noGrp="1"/>
          </p:cNvSpPr>
          <p:nvPr>
            <p:ph type="ctrTitle"/>
          </p:nvPr>
        </p:nvSpPr>
        <p:spPr>
          <a:xfrm>
            <a:off x="1578429" y="774021"/>
            <a:ext cx="9144000" cy="2387600"/>
          </a:xfrm>
        </p:spPr>
        <p:txBody>
          <a:bodyPr/>
          <a:lstStyle/>
          <a:p>
            <a:r>
              <a:rPr lang="en-US" dirty="0">
                <a:solidFill>
                  <a:srgbClr val="FFFF00"/>
                </a:solidFill>
                <a:latin typeface="Times New Roman" panose="02020603050405020304" pitchFamily="18" charset="0"/>
                <a:cs typeface="Times New Roman" panose="02020603050405020304" pitchFamily="18" charset="0"/>
              </a:rPr>
              <a:t>Dung nhan Thương </a:t>
            </a:r>
            <a:r>
              <a:rPr lang="en-US" dirty="0" err="1">
                <a:solidFill>
                  <a:srgbClr val="FFFF00"/>
                </a:solidFill>
                <a:latin typeface="Times New Roman" panose="02020603050405020304" pitchFamily="18" charset="0"/>
                <a:cs typeface="Times New Roman" panose="02020603050405020304" pitchFamily="18" charset="0"/>
              </a:rPr>
              <a:t>Xót</a:t>
            </a:r>
            <a:r>
              <a:rPr lang="en-US" dirty="0">
                <a:solidFill>
                  <a:srgbClr val="FFFF00"/>
                </a:solidFill>
                <a:latin typeface="Times New Roman" panose="02020603050405020304" pitchFamily="18" charset="0"/>
                <a:cs typeface="Times New Roman" panose="02020603050405020304" pitchFamily="18" charset="0"/>
              </a:rPr>
              <a:t> nơi Chúa Kitô </a:t>
            </a:r>
            <a:r>
              <a:rPr lang="en-US" dirty="0" err="1">
                <a:solidFill>
                  <a:srgbClr val="FFFF00"/>
                </a:solidFill>
                <a:latin typeface="Times New Roman" panose="02020603050405020304" pitchFamily="18" charset="0"/>
                <a:cs typeface="Times New Roman" panose="02020603050405020304" pitchFamily="18" charset="0"/>
              </a:rPr>
              <a:t>Vượt</a:t>
            </a:r>
            <a:r>
              <a:rPr lang="en-US" dirty="0">
                <a:solidFill>
                  <a:srgbClr val="FFFF00"/>
                </a:solidFill>
                <a:latin typeface="Times New Roman" panose="02020603050405020304" pitchFamily="18" charset="0"/>
                <a:cs typeface="Times New Roman" panose="02020603050405020304" pitchFamily="18" charset="0"/>
              </a:rPr>
              <a:t> qua</a:t>
            </a:r>
          </a:p>
        </p:txBody>
      </p:sp>
      <p:sp>
        <p:nvSpPr>
          <p:cNvPr id="3" name="Subtitle 2">
            <a:extLst>
              <a:ext uri="{FF2B5EF4-FFF2-40B4-BE49-F238E27FC236}">
                <a16:creationId xmlns:a16="http://schemas.microsoft.com/office/drawing/2014/main" id="{8691367E-C5C4-0EDE-366D-093E42CD1CF4}"/>
              </a:ext>
            </a:extLst>
          </p:cNvPr>
          <p:cNvSpPr>
            <a:spLocks noGrp="1"/>
          </p:cNvSpPr>
          <p:nvPr>
            <p:ph type="subTitle" idx="1"/>
          </p:nvPr>
        </p:nvSpPr>
        <p:spPr/>
        <p:txBody>
          <a:bodyPr>
            <a:noAutofit/>
          </a:bodyPr>
          <a:lstStyle/>
          <a:p>
            <a:r>
              <a:rPr lang="en-US" sz="3600" dirty="0">
                <a:solidFill>
                  <a:srgbClr val="FFFF00"/>
                </a:solidFill>
              </a:rPr>
              <a:t>Chiêm Ngắm Dung nhan Thương </a:t>
            </a:r>
            <a:r>
              <a:rPr lang="en-US" sz="3600" dirty="0" err="1">
                <a:solidFill>
                  <a:srgbClr val="FFFF00"/>
                </a:solidFill>
              </a:rPr>
              <a:t>Xót</a:t>
            </a:r>
            <a:endParaRPr lang="en-US" sz="3600" dirty="0">
              <a:solidFill>
                <a:srgbClr val="FFFF00"/>
              </a:solidFill>
            </a:endParaRPr>
          </a:p>
          <a:p>
            <a:r>
              <a:rPr lang="en-US" sz="3600" dirty="0" err="1">
                <a:solidFill>
                  <a:srgbClr val="FFFF00"/>
                </a:solidFill>
              </a:rPr>
              <a:t>Misericodia</a:t>
            </a:r>
            <a:r>
              <a:rPr lang="en-US" sz="3600" dirty="0">
                <a:solidFill>
                  <a:srgbClr val="FFFF00"/>
                </a:solidFill>
              </a:rPr>
              <a:t> </a:t>
            </a:r>
            <a:r>
              <a:rPr lang="en-US" sz="3600" dirty="0" err="1">
                <a:solidFill>
                  <a:srgbClr val="FFFF00"/>
                </a:solidFill>
              </a:rPr>
              <a:t>Vultus</a:t>
            </a:r>
            <a:endParaRPr lang="en-US" sz="3600" dirty="0">
              <a:solidFill>
                <a:srgbClr val="FFFF00"/>
              </a:solidFill>
            </a:endParaRPr>
          </a:p>
          <a:p>
            <a:r>
              <a:rPr lang="en-US" sz="3600" dirty="0">
                <a:solidFill>
                  <a:srgbClr val="FFFF00"/>
                </a:solidFill>
              </a:rPr>
              <a:t>TĐCTT DFW TX </a:t>
            </a:r>
            <a:r>
              <a:rPr lang="en-US" sz="3600" dirty="0" err="1">
                <a:solidFill>
                  <a:srgbClr val="FFFF00"/>
                </a:solidFill>
              </a:rPr>
              <a:t>Hội</a:t>
            </a:r>
            <a:r>
              <a:rPr lang="en-US" sz="3600" dirty="0">
                <a:solidFill>
                  <a:srgbClr val="FFFF00"/>
                </a:solidFill>
              </a:rPr>
              <a:t> </a:t>
            </a:r>
            <a:r>
              <a:rPr lang="en-US" sz="3600" dirty="0" err="1">
                <a:solidFill>
                  <a:srgbClr val="FFFF00"/>
                </a:solidFill>
              </a:rPr>
              <a:t>Ngộ</a:t>
            </a:r>
            <a:r>
              <a:rPr lang="en-US" sz="3600" dirty="0">
                <a:solidFill>
                  <a:srgbClr val="FFFF00"/>
                </a:solidFill>
              </a:rPr>
              <a:t> 2026</a:t>
            </a:r>
          </a:p>
        </p:txBody>
      </p:sp>
    </p:spTree>
    <p:extLst>
      <p:ext uri="{BB962C8B-B14F-4D97-AF65-F5344CB8AC3E}">
        <p14:creationId xmlns:p14="http://schemas.microsoft.com/office/powerpoint/2010/main" val="278514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FFE16B-F2D6-447B-2DC1-069CB165FEDC}"/>
              </a:ext>
            </a:extLst>
          </p:cNvPr>
          <p:cNvSpPr txBox="1"/>
          <p:nvPr/>
        </p:nvSpPr>
        <p:spPr>
          <a:xfrm>
            <a:off x="1045029" y="903514"/>
            <a:ext cx="6738257" cy="4478149"/>
          </a:xfrm>
          <a:prstGeom prst="rect">
            <a:avLst/>
          </a:prstGeom>
          <a:noFill/>
        </p:spPr>
        <p:txBody>
          <a:bodyPr wrap="square" rtlCol="0">
            <a:spAutoFit/>
          </a:bodyPr>
          <a:lstStyle/>
          <a:p>
            <a:pPr>
              <a:spcAft>
                <a:spcPts val="600"/>
              </a:spcAft>
            </a:pPr>
            <a:r>
              <a:rPr lang="en-US" sz="3000" dirty="0">
                <a:solidFill>
                  <a:srgbClr val="FFFF00"/>
                </a:solidFill>
                <a:latin typeface="Arial" panose="020B0604020202020204" pitchFamily="34" charset="0"/>
                <a:cs typeface="Arial" panose="020B0604020202020204" pitchFamily="34" charset="0"/>
              </a:rPr>
              <a:t>Để có thể </a:t>
            </a:r>
            <a:r>
              <a:rPr lang="en-US" sz="3000" dirty="0" err="1">
                <a:solidFill>
                  <a:srgbClr val="FFFF00"/>
                </a:solidFill>
                <a:latin typeface="Arial" panose="020B0604020202020204" pitchFamily="34" charset="0"/>
                <a:cs typeface="Arial" panose="020B0604020202020204" pitchFamily="34" charset="0"/>
              </a:rPr>
              <a:t>hưởng</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nhờ</a:t>
            </a:r>
            <a:r>
              <a:rPr lang="en-US" sz="3000" dirty="0">
                <a:solidFill>
                  <a:srgbClr val="FFFF00"/>
                </a:solidFill>
                <a:latin typeface="Arial" panose="020B0604020202020204" pitchFamily="34" charset="0"/>
                <a:cs typeface="Arial" panose="020B0604020202020204" pitchFamily="34" charset="0"/>
              </a:rPr>
              <a:t> những ân </a:t>
            </a:r>
            <a:r>
              <a:rPr lang="en-US" sz="3000" dirty="0" err="1">
                <a:solidFill>
                  <a:srgbClr val="FFFF00"/>
                </a:solidFill>
                <a:latin typeface="Arial" panose="020B0604020202020204" pitchFamily="34" charset="0"/>
                <a:cs typeface="Arial" panose="020B0604020202020204" pitchFamily="34" charset="0"/>
              </a:rPr>
              <a:t>huệ</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cuối</a:t>
            </a:r>
            <a:r>
              <a:rPr lang="en-US" sz="3000" dirty="0">
                <a:solidFill>
                  <a:srgbClr val="FFFF00"/>
                </a:solidFill>
                <a:latin typeface="Arial" panose="020B0604020202020204" pitchFamily="34" charset="0"/>
                <a:cs typeface="Arial" panose="020B0604020202020204" pitchFamily="34" charset="0"/>
              </a:rPr>
              <a:t> cùng này, chúng ta cần làm:</a:t>
            </a:r>
          </a:p>
          <a:p>
            <a:pPr marL="457200" indent="-457200">
              <a:spcAft>
                <a:spcPts val="600"/>
              </a:spcAft>
              <a:buFont typeface="+mj-lt"/>
              <a:buAutoNum type="arabicPeriod"/>
            </a:pPr>
            <a:r>
              <a:rPr lang="en-US" sz="3000" dirty="0">
                <a:solidFill>
                  <a:srgbClr val="FFFF00"/>
                </a:solidFill>
                <a:latin typeface="Arial" panose="020B0604020202020204" pitchFamily="34" charset="0"/>
                <a:cs typeface="Arial" panose="020B0604020202020204" pitchFamily="34" charset="0"/>
              </a:rPr>
              <a:t>Đọc </a:t>
            </a:r>
            <a:r>
              <a:rPr lang="en-US" sz="3000" dirty="0" err="1">
                <a:solidFill>
                  <a:srgbClr val="FFFF00"/>
                </a:solidFill>
                <a:latin typeface="Arial" panose="020B0604020202020204" pitchFamily="34" charset="0"/>
                <a:cs typeface="Arial" panose="020B0604020202020204" pitchFamily="34" charset="0"/>
              </a:rPr>
              <a:t>chuỗi</a:t>
            </a:r>
            <a:r>
              <a:rPr lang="en-US" sz="3000" dirty="0">
                <a:solidFill>
                  <a:srgbClr val="FFFF00"/>
                </a:solidFill>
                <a:latin typeface="Arial" panose="020B0604020202020204" pitchFamily="34" charset="0"/>
                <a:cs typeface="Arial" panose="020B0604020202020204" pitchFamily="34" charset="0"/>
              </a:rPr>
              <a:t> LTX mỗi 3 </a:t>
            </a:r>
            <a:r>
              <a:rPr lang="en-US" sz="3000" dirty="0" err="1">
                <a:solidFill>
                  <a:srgbClr val="FFFF00"/>
                </a:solidFill>
                <a:latin typeface="Arial" panose="020B0604020202020204" pitchFamily="34" charset="0"/>
                <a:cs typeface="Arial" panose="020B0604020202020204" pitchFamily="34" charset="0"/>
              </a:rPr>
              <a:t>giờ</a:t>
            </a:r>
            <a:r>
              <a:rPr lang="en-US" sz="3000" dirty="0">
                <a:solidFill>
                  <a:srgbClr val="FFFF00"/>
                </a:solidFill>
                <a:latin typeface="Arial" panose="020B0604020202020204" pitchFamily="34" charset="0"/>
                <a:cs typeface="Arial" panose="020B0604020202020204" pitchFamily="34" charset="0"/>
              </a:rPr>
              <a:t> chiều, </a:t>
            </a:r>
            <a:r>
              <a:rPr lang="en-US" sz="3000" dirty="0" err="1">
                <a:solidFill>
                  <a:srgbClr val="FFFF00"/>
                </a:solidFill>
                <a:latin typeface="Arial" panose="020B0604020202020204" pitchFamily="34" charset="0"/>
                <a:cs typeface="Arial" panose="020B0604020202020204" pitchFamily="34" charset="0"/>
              </a:rPr>
              <a:t>giờ</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lưỡi</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đòng</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đâm</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thâu</a:t>
            </a:r>
            <a:r>
              <a:rPr lang="en-US" sz="3000" dirty="0">
                <a:solidFill>
                  <a:srgbClr val="FFFF00"/>
                </a:solidFill>
                <a:latin typeface="Arial" panose="020B0604020202020204" pitchFamily="34" charset="0"/>
                <a:cs typeface="Arial" panose="020B0604020202020204" pitchFamily="34" charset="0"/>
              </a:rPr>
              <a:t> Thánh Tâm Chúa Giê-su.</a:t>
            </a:r>
          </a:p>
          <a:p>
            <a:pPr marL="457200" indent="-457200">
              <a:spcAft>
                <a:spcPts val="600"/>
              </a:spcAft>
              <a:buFont typeface="+mj-lt"/>
              <a:buAutoNum type="arabicPeriod"/>
            </a:pPr>
            <a:r>
              <a:rPr lang="en-US" sz="3000" dirty="0">
                <a:solidFill>
                  <a:srgbClr val="FFFF00"/>
                </a:solidFill>
                <a:latin typeface="Arial" panose="020B0604020202020204" pitchFamily="34" charset="0"/>
                <a:cs typeface="Arial" panose="020B0604020202020204" pitchFamily="34" charset="0"/>
              </a:rPr>
              <a:t>Làm tuần Cửu Nhật kính Lòng Thương </a:t>
            </a:r>
            <a:r>
              <a:rPr lang="en-US" sz="3000" dirty="0" err="1">
                <a:solidFill>
                  <a:srgbClr val="FFFF00"/>
                </a:solidFill>
                <a:latin typeface="Arial" panose="020B0604020202020204" pitchFamily="34" charset="0"/>
                <a:cs typeface="Arial" panose="020B0604020202020204" pitchFamily="34" charset="0"/>
              </a:rPr>
              <a:t>Xót</a:t>
            </a:r>
            <a:r>
              <a:rPr lang="en-US" sz="3000" dirty="0">
                <a:solidFill>
                  <a:srgbClr val="FFFF00"/>
                </a:solidFill>
                <a:latin typeface="Arial" panose="020B0604020202020204" pitchFamily="34" charset="0"/>
                <a:cs typeface="Arial" panose="020B0604020202020204" pitchFamily="34" charset="0"/>
              </a:rPr>
              <a:t>.</a:t>
            </a:r>
          </a:p>
          <a:p>
            <a:pPr marL="457200" indent="-457200">
              <a:spcAft>
                <a:spcPts val="600"/>
              </a:spcAft>
              <a:buFont typeface="+mj-lt"/>
              <a:buAutoNum type="arabicPeriod"/>
            </a:pPr>
            <a:r>
              <a:rPr lang="en-US" sz="3000" dirty="0">
                <a:solidFill>
                  <a:srgbClr val="FFFF00"/>
                </a:solidFill>
                <a:latin typeface="Arial" panose="020B0604020202020204" pitchFamily="34" charset="0"/>
                <a:cs typeface="Arial" panose="020B0604020202020204" pitchFamily="34" charset="0"/>
              </a:rPr>
              <a:t>Dự đại </a:t>
            </a:r>
            <a:r>
              <a:rPr lang="en-US" sz="3000" dirty="0" err="1">
                <a:solidFill>
                  <a:srgbClr val="FFFF00"/>
                </a:solidFill>
                <a:latin typeface="Arial" panose="020B0604020202020204" pitchFamily="34" charset="0"/>
                <a:cs typeface="Arial" panose="020B0604020202020204" pitchFamily="34" charset="0"/>
              </a:rPr>
              <a:t>lễ</a:t>
            </a:r>
            <a:r>
              <a:rPr lang="en-US" sz="3000" dirty="0">
                <a:solidFill>
                  <a:srgbClr val="FFFF00"/>
                </a:solidFill>
                <a:latin typeface="Arial" panose="020B0604020202020204" pitchFamily="34" charset="0"/>
                <a:cs typeface="Arial" panose="020B0604020202020204" pitchFamily="34" charset="0"/>
              </a:rPr>
              <a:t> kính Lòng Thương </a:t>
            </a:r>
            <a:r>
              <a:rPr lang="en-US" sz="3000" dirty="0" err="1">
                <a:solidFill>
                  <a:srgbClr val="FFFF00"/>
                </a:solidFill>
                <a:latin typeface="Arial" panose="020B0604020202020204" pitchFamily="34" charset="0"/>
                <a:cs typeface="Arial" panose="020B0604020202020204" pitchFamily="34" charset="0"/>
              </a:rPr>
              <a:t>Xót</a:t>
            </a:r>
            <a:r>
              <a:rPr lang="en-US" sz="3000" dirty="0">
                <a:solidFill>
                  <a:srgbClr val="FFFF00"/>
                </a:solidFill>
                <a:latin typeface="Arial" panose="020B0604020202020204" pitchFamily="34" charset="0"/>
                <a:cs typeface="Arial" panose="020B0604020202020204" pitchFamily="34" charset="0"/>
              </a:rPr>
              <a:t> Chúa để </a:t>
            </a:r>
            <a:r>
              <a:rPr lang="en-US" sz="3000" dirty="0" err="1">
                <a:solidFill>
                  <a:srgbClr val="FFFF00"/>
                </a:solidFill>
                <a:latin typeface="Arial" panose="020B0604020202020204" pitchFamily="34" charset="0"/>
                <a:cs typeface="Arial" panose="020B0604020202020204" pitchFamily="34" charset="0"/>
              </a:rPr>
              <a:t>hưởng</a:t>
            </a:r>
            <a:r>
              <a:rPr lang="en-US" sz="3000" dirty="0">
                <a:solidFill>
                  <a:srgbClr val="FFFF00"/>
                </a:solidFill>
                <a:latin typeface="Arial" panose="020B0604020202020204" pitchFamily="34" charset="0"/>
                <a:cs typeface="Arial" panose="020B0604020202020204" pitchFamily="34" charset="0"/>
              </a:rPr>
              <a:t> ơn toàn </a:t>
            </a:r>
            <a:r>
              <a:rPr lang="en-US" sz="3000" dirty="0" err="1">
                <a:solidFill>
                  <a:srgbClr val="FFFF00"/>
                </a:solidFill>
                <a:latin typeface="Arial" panose="020B0604020202020204" pitchFamily="34" charset="0"/>
                <a:cs typeface="Arial" panose="020B0604020202020204" pitchFamily="34" charset="0"/>
              </a:rPr>
              <a:t>xá</a:t>
            </a:r>
            <a:r>
              <a:rPr lang="en-US" sz="3000" dirty="0">
                <a:solidFill>
                  <a:srgbClr val="FFFF00"/>
                </a:solidFill>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6A1C8827-0AD5-1C4E-B53D-574EAA5E5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2553" y="864054"/>
            <a:ext cx="3684957" cy="4611460"/>
          </a:xfrm>
          <a:prstGeom prst="rect">
            <a:avLst/>
          </a:prstGeom>
        </p:spPr>
      </p:pic>
    </p:spTree>
    <p:extLst>
      <p:ext uri="{BB962C8B-B14F-4D97-AF65-F5344CB8AC3E}">
        <p14:creationId xmlns:p14="http://schemas.microsoft.com/office/powerpoint/2010/main" val="248276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E04DD-6FF9-B3DF-2F20-AB7733FC4816}"/>
              </a:ext>
            </a:extLst>
          </p:cNvPr>
          <p:cNvSpPr txBox="1"/>
          <p:nvPr/>
        </p:nvSpPr>
        <p:spPr>
          <a:xfrm>
            <a:off x="4952996" y="772885"/>
            <a:ext cx="6738257" cy="4016484"/>
          </a:xfrm>
          <a:prstGeom prst="rect">
            <a:avLst/>
          </a:prstGeom>
          <a:noFill/>
        </p:spPr>
        <p:txBody>
          <a:bodyPr wrap="square" rtlCol="0">
            <a:spAutoFit/>
          </a:bodyPr>
          <a:lstStyle/>
          <a:p>
            <a:pPr>
              <a:spcAft>
                <a:spcPts val="600"/>
              </a:spcAft>
            </a:pPr>
            <a:r>
              <a:rPr lang="en-US" sz="3000" dirty="0">
                <a:solidFill>
                  <a:srgbClr val="FFFF00"/>
                </a:solidFill>
                <a:latin typeface="Arial" panose="020B0604020202020204" pitchFamily="34" charset="0"/>
                <a:cs typeface="Arial" panose="020B0604020202020204" pitchFamily="34" charset="0"/>
              </a:rPr>
              <a:t>Để có thể </a:t>
            </a:r>
            <a:r>
              <a:rPr lang="en-US" sz="3000" dirty="0" err="1">
                <a:solidFill>
                  <a:srgbClr val="FFFF00"/>
                </a:solidFill>
                <a:latin typeface="Arial" panose="020B0604020202020204" pitchFamily="34" charset="0"/>
                <a:cs typeface="Arial" panose="020B0604020202020204" pitchFamily="34" charset="0"/>
              </a:rPr>
              <a:t>hưởng</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nhờ</a:t>
            </a:r>
            <a:r>
              <a:rPr lang="en-US" sz="3000" dirty="0">
                <a:solidFill>
                  <a:srgbClr val="FFFF00"/>
                </a:solidFill>
                <a:latin typeface="Arial" panose="020B0604020202020204" pitchFamily="34" charset="0"/>
                <a:cs typeface="Arial" panose="020B0604020202020204" pitchFamily="34" charset="0"/>
              </a:rPr>
              <a:t> những ân </a:t>
            </a:r>
            <a:r>
              <a:rPr lang="en-US" sz="3000" dirty="0" err="1">
                <a:solidFill>
                  <a:srgbClr val="FFFF00"/>
                </a:solidFill>
                <a:latin typeface="Arial" panose="020B0604020202020204" pitchFamily="34" charset="0"/>
                <a:cs typeface="Arial" panose="020B0604020202020204" pitchFamily="34" charset="0"/>
              </a:rPr>
              <a:t>huệ</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cuối</a:t>
            </a:r>
            <a:r>
              <a:rPr lang="en-US" sz="3000" dirty="0">
                <a:solidFill>
                  <a:srgbClr val="FFFF00"/>
                </a:solidFill>
                <a:latin typeface="Arial" panose="020B0604020202020204" pitchFamily="34" charset="0"/>
                <a:cs typeface="Arial" panose="020B0604020202020204" pitchFamily="34" charset="0"/>
              </a:rPr>
              <a:t> cùng này, chúng ta cần làm:</a:t>
            </a:r>
          </a:p>
          <a:p>
            <a:pPr marL="514350" indent="-514350">
              <a:spcAft>
                <a:spcPts val="600"/>
              </a:spcAft>
              <a:buFont typeface="+mj-lt"/>
              <a:buAutoNum type="arabicPeriod" startAt="4"/>
            </a:pPr>
            <a:r>
              <a:rPr lang="en-US" sz="3000" dirty="0">
                <a:solidFill>
                  <a:srgbClr val="FFFF00"/>
                </a:solidFill>
                <a:latin typeface="Arial" panose="020B0604020202020204" pitchFamily="34" charset="0"/>
                <a:cs typeface="Arial" panose="020B0604020202020204" pitchFamily="34" charset="0"/>
              </a:rPr>
              <a:t>Đến </a:t>
            </a:r>
            <a:r>
              <a:rPr lang="en-US" sz="3000" dirty="0" err="1">
                <a:solidFill>
                  <a:srgbClr val="FFFF00"/>
                </a:solidFill>
                <a:latin typeface="Arial" panose="020B0604020202020204" pitchFamily="34" charset="0"/>
                <a:cs typeface="Arial" panose="020B0604020202020204" pitchFamily="34" charset="0"/>
              </a:rPr>
              <a:t>tòa</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hòa</a:t>
            </a:r>
            <a:r>
              <a:rPr lang="en-US" sz="3000" dirty="0">
                <a:solidFill>
                  <a:srgbClr val="FFFF00"/>
                </a:solidFill>
                <a:latin typeface="Arial" panose="020B0604020202020204" pitchFamily="34" charset="0"/>
                <a:cs typeface="Arial" panose="020B0604020202020204" pitchFamily="34" charset="0"/>
              </a:rPr>
              <a:t> giải – Sám </a:t>
            </a:r>
            <a:r>
              <a:rPr lang="en-US" sz="3000" dirty="0" err="1">
                <a:solidFill>
                  <a:srgbClr val="FFFF00"/>
                </a:solidFill>
                <a:latin typeface="Arial" panose="020B0604020202020204" pitchFamily="34" charset="0"/>
                <a:cs typeface="Arial" panose="020B0604020202020204" pitchFamily="34" charset="0"/>
              </a:rPr>
              <a:t>hối</a:t>
            </a:r>
            <a:r>
              <a:rPr lang="en-US" sz="3000" dirty="0">
                <a:solidFill>
                  <a:srgbClr val="FFFF00"/>
                </a:solidFill>
                <a:latin typeface="Arial" panose="020B0604020202020204" pitchFamily="34" charset="0"/>
                <a:cs typeface="Arial" panose="020B0604020202020204" pitchFamily="34" charset="0"/>
              </a:rPr>
              <a:t> và </a:t>
            </a:r>
            <a:r>
              <a:rPr lang="en-US" sz="3000" dirty="0" err="1">
                <a:solidFill>
                  <a:srgbClr val="FFFF00"/>
                </a:solidFill>
                <a:latin typeface="Arial" panose="020B0604020202020204" pitchFamily="34" charset="0"/>
                <a:cs typeface="Arial" panose="020B0604020202020204" pitchFamily="34" charset="0"/>
              </a:rPr>
              <a:t>dứt</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khoát</a:t>
            </a:r>
            <a:r>
              <a:rPr lang="en-US" sz="3000" dirty="0">
                <a:solidFill>
                  <a:srgbClr val="FFFF00"/>
                </a:solidFill>
                <a:latin typeface="Arial" panose="020B0604020202020204" pitchFamily="34" charset="0"/>
                <a:cs typeface="Arial" panose="020B0604020202020204" pitchFamily="34" charset="0"/>
              </a:rPr>
              <a:t> từ </a:t>
            </a:r>
            <a:r>
              <a:rPr lang="en-US" sz="3000" dirty="0" err="1">
                <a:solidFill>
                  <a:srgbClr val="FFFF00"/>
                </a:solidFill>
                <a:latin typeface="Arial" panose="020B0604020202020204" pitchFamily="34" charset="0"/>
                <a:cs typeface="Arial" panose="020B0604020202020204" pitchFamily="34" charset="0"/>
              </a:rPr>
              <a:t>bỏ</a:t>
            </a:r>
            <a:r>
              <a:rPr lang="en-US" sz="3000" dirty="0">
                <a:solidFill>
                  <a:srgbClr val="FFFF00"/>
                </a:solidFill>
                <a:latin typeface="Arial" panose="020B0604020202020204" pitchFamily="34" charset="0"/>
                <a:cs typeface="Arial" panose="020B0604020202020204" pitchFamily="34" charset="0"/>
              </a:rPr>
              <a:t> tội </a:t>
            </a:r>
            <a:r>
              <a:rPr lang="en-US" sz="3000" dirty="0" err="1">
                <a:solidFill>
                  <a:srgbClr val="FFFF00"/>
                </a:solidFill>
                <a:latin typeface="Arial" panose="020B0604020202020204" pitchFamily="34" charset="0"/>
                <a:cs typeface="Arial" panose="020B0604020202020204" pitchFamily="34" charset="0"/>
              </a:rPr>
              <a:t>lỗi</a:t>
            </a:r>
            <a:r>
              <a:rPr lang="en-US" sz="3000" dirty="0">
                <a:solidFill>
                  <a:srgbClr val="FFFF00"/>
                </a:solidFill>
                <a:latin typeface="Arial" panose="020B0604020202020204" pitchFamily="34" charset="0"/>
                <a:cs typeface="Arial" panose="020B0604020202020204" pitchFamily="34" charset="0"/>
              </a:rPr>
              <a:t>.</a:t>
            </a:r>
          </a:p>
          <a:p>
            <a:pPr marL="457200" indent="-457200">
              <a:spcAft>
                <a:spcPts val="600"/>
              </a:spcAft>
              <a:buFont typeface="+mj-lt"/>
              <a:buAutoNum type="arabicPeriod" startAt="4"/>
            </a:pPr>
            <a:r>
              <a:rPr lang="en-US" sz="3000" dirty="0" err="1">
                <a:solidFill>
                  <a:srgbClr val="FFFF00"/>
                </a:solidFill>
                <a:latin typeface="Arial" panose="020B0604020202020204" pitchFamily="34" charset="0"/>
                <a:cs typeface="Arial" panose="020B0604020202020204" pitchFamily="34" charset="0"/>
              </a:rPr>
              <a:t>Rước</a:t>
            </a:r>
            <a:r>
              <a:rPr lang="en-US" sz="3000" dirty="0">
                <a:solidFill>
                  <a:srgbClr val="FFFF00"/>
                </a:solidFill>
                <a:latin typeface="Arial" panose="020B0604020202020204" pitchFamily="34" charset="0"/>
                <a:cs typeface="Arial" panose="020B0604020202020204" pitchFamily="34" charset="0"/>
              </a:rPr>
              <a:t> Lễ - Đón nhận mọi ân sủng của Thánh Thể Chúa.</a:t>
            </a:r>
          </a:p>
          <a:p>
            <a:pPr marL="457200" indent="-457200">
              <a:spcAft>
                <a:spcPts val="600"/>
              </a:spcAft>
              <a:buFont typeface="+mj-lt"/>
              <a:buAutoNum type="arabicPeriod" startAt="4"/>
            </a:pPr>
            <a:r>
              <a:rPr lang="en-US" sz="3000" dirty="0" err="1">
                <a:solidFill>
                  <a:srgbClr val="FFFF00"/>
                </a:solidFill>
                <a:latin typeface="Arial" panose="020B0604020202020204" pitchFamily="34" charset="0"/>
                <a:cs typeface="Arial" panose="020B0604020202020204" pitchFamily="34" charset="0"/>
              </a:rPr>
              <a:t>Thực</a:t>
            </a:r>
            <a:r>
              <a:rPr lang="en-US" sz="3000" dirty="0">
                <a:solidFill>
                  <a:srgbClr val="FFFF00"/>
                </a:solidFill>
                <a:latin typeface="Arial" panose="020B0604020202020204" pitchFamily="34" charset="0"/>
                <a:cs typeface="Arial" panose="020B0604020202020204" pitchFamily="34" charset="0"/>
              </a:rPr>
              <a:t> hành lòng thương </a:t>
            </a:r>
            <a:r>
              <a:rPr lang="en-US" sz="3000" dirty="0" err="1">
                <a:solidFill>
                  <a:srgbClr val="FFFF00"/>
                </a:solidFill>
                <a:latin typeface="Arial" panose="020B0604020202020204" pitchFamily="34" charset="0"/>
                <a:cs typeface="Arial" panose="020B0604020202020204" pitchFamily="34" charset="0"/>
              </a:rPr>
              <a:t>xót</a:t>
            </a:r>
            <a:r>
              <a:rPr lang="en-US" sz="3000" dirty="0">
                <a:solidFill>
                  <a:srgbClr val="FFFF00"/>
                </a:solidFill>
                <a:latin typeface="Arial" panose="020B0604020202020204" pitchFamily="34" charset="0"/>
                <a:cs typeface="Arial" panose="020B0604020202020204" pitchFamily="34" charset="0"/>
              </a:rPr>
              <a:t> với mọi người.</a:t>
            </a:r>
          </a:p>
        </p:txBody>
      </p:sp>
      <p:pic>
        <p:nvPicPr>
          <p:cNvPr id="5" name="Picture 4">
            <a:extLst>
              <a:ext uri="{FF2B5EF4-FFF2-40B4-BE49-F238E27FC236}">
                <a16:creationId xmlns:a16="http://schemas.microsoft.com/office/drawing/2014/main" id="{C2588577-4810-BE54-0F63-80A041F47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667" y="489857"/>
            <a:ext cx="3830283" cy="5519057"/>
          </a:xfrm>
          <a:prstGeom prst="rect">
            <a:avLst/>
          </a:prstGeom>
        </p:spPr>
      </p:pic>
    </p:spTree>
    <p:extLst>
      <p:ext uri="{BB962C8B-B14F-4D97-AF65-F5344CB8AC3E}">
        <p14:creationId xmlns:p14="http://schemas.microsoft.com/office/powerpoint/2010/main" val="349056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269D98-513E-9F6C-A2BC-B2009FF55C0B}"/>
              </a:ext>
            </a:extLst>
          </p:cNvPr>
          <p:cNvSpPr txBox="1"/>
          <p:nvPr/>
        </p:nvSpPr>
        <p:spPr>
          <a:xfrm>
            <a:off x="6019800" y="968834"/>
            <a:ext cx="5554975" cy="2400657"/>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Lễ </a:t>
            </a:r>
            <a:r>
              <a:rPr lang="en-US" sz="3000" dirty="0" err="1">
                <a:solidFill>
                  <a:srgbClr val="FFFF00"/>
                </a:solidFill>
                <a:latin typeface="Arial" panose="020B0604020202020204" pitchFamily="34" charset="0"/>
                <a:cs typeface="Arial" panose="020B0604020202020204" pitchFamily="34" charset="0"/>
              </a:rPr>
              <a:t>Vượt</a:t>
            </a:r>
            <a:r>
              <a:rPr lang="en-US" sz="3000" dirty="0">
                <a:solidFill>
                  <a:srgbClr val="FFFF00"/>
                </a:solidFill>
                <a:latin typeface="Arial" panose="020B0604020202020204" pitchFamily="34" charset="0"/>
                <a:cs typeface="Arial" panose="020B0604020202020204" pitchFamily="34" charset="0"/>
              </a:rPr>
              <a:t> Qua là một đại </a:t>
            </a:r>
            <a:r>
              <a:rPr lang="en-US" sz="3000" dirty="0" err="1">
                <a:solidFill>
                  <a:srgbClr val="FFFF00"/>
                </a:solidFill>
                <a:latin typeface="Arial" panose="020B0604020202020204" pitchFamily="34" charset="0"/>
                <a:cs typeface="Arial" panose="020B0604020202020204" pitchFamily="34" charset="0"/>
              </a:rPr>
              <a:t>lễ</a:t>
            </a:r>
            <a:r>
              <a:rPr lang="en-US" sz="3000" dirty="0">
                <a:solidFill>
                  <a:srgbClr val="FFFF00"/>
                </a:solidFill>
                <a:latin typeface="Arial" panose="020B0604020202020204" pitchFamily="34" charset="0"/>
                <a:cs typeface="Arial" panose="020B0604020202020204" pitchFamily="34" charset="0"/>
              </a:rPr>
              <a:t> của người Do Thái để </a:t>
            </a:r>
            <a:r>
              <a:rPr lang="en-US" sz="3000" dirty="0" err="1">
                <a:solidFill>
                  <a:srgbClr val="FFFF00"/>
                </a:solidFill>
                <a:latin typeface="Arial" panose="020B0604020202020204" pitchFamily="34" charset="0"/>
                <a:cs typeface="Arial" panose="020B0604020202020204" pitchFamily="34" charset="0"/>
              </a:rPr>
              <a:t>kỷ</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niệm</a:t>
            </a:r>
            <a:r>
              <a:rPr lang="en-US" sz="3000" dirty="0">
                <a:solidFill>
                  <a:srgbClr val="FFFF00"/>
                </a:solidFill>
                <a:latin typeface="Arial" panose="020B0604020202020204" pitchFamily="34" charset="0"/>
                <a:cs typeface="Arial" panose="020B0604020202020204" pitchFamily="34" charset="0"/>
              </a:rPr>
              <a:t> ngày </a:t>
            </a:r>
            <a:r>
              <a:rPr lang="en-US" sz="3000" dirty="0" err="1">
                <a:solidFill>
                  <a:srgbClr val="FFFF00"/>
                </a:solidFill>
                <a:latin typeface="Arial" panose="020B0604020202020204" pitchFamily="34" charset="0"/>
                <a:cs typeface="Arial" panose="020B0604020202020204" pitchFamily="34" charset="0"/>
              </a:rPr>
              <a:t>Xuất</a:t>
            </a:r>
            <a:r>
              <a:rPr lang="en-US" sz="3000" dirty="0">
                <a:solidFill>
                  <a:srgbClr val="FFFF00"/>
                </a:solidFill>
                <a:latin typeface="Arial" panose="020B0604020202020204" pitchFamily="34" charset="0"/>
                <a:cs typeface="Arial" panose="020B0604020202020204" pitchFamily="34" charset="0"/>
              </a:rPr>
              <a:t> Hành ra khỏi Ai </a:t>
            </a:r>
            <a:r>
              <a:rPr lang="en-US" sz="3000" dirty="0" err="1">
                <a:solidFill>
                  <a:srgbClr val="FFFF00"/>
                </a:solidFill>
                <a:latin typeface="Arial" panose="020B0604020202020204" pitchFamily="34" charset="0"/>
                <a:cs typeface="Arial" panose="020B0604020202020204" pitchFamily="34" charset="0"/>
              </a:rPr>
              <a:t>cập</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vượt</a:t>
            </a:r>
            <a:r>
              <a:rPr lang="en-US" sz="3000" dirty="0">
                <a:solidFill>
                  <a:srgbClr val="FFFF00"/>
                </a:solidFill>
                <a:latin typeface="Arial" panose="020B0604020202020204" pitchFamily="34" charset="0"/>
                <a:cs typeface="Arial" panose="020B0604020202020204" pitchFamily="34" charset="0"/>
              </a:rPr>
              <a:t> thoát </a:t>
            </a:r>
            <a:r>
              <a:rPr lang="en-US" sz="3000" dirty="0" err="1">
                <a:solidFill>
                  <a:srgbClr val="FFFF00"/>
                </a:solidFill>
                <a:latin typeface="Arial" panose="020B0604020202020204" pitchFamily="34" charset="0"/>
                <a:cs typeface="Arial" panose="020B0604020202020204" pitchFamily="34" charset="0"/>
              </a:rPr>
              <a:t>cảnh</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nô</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lệ</a:t>
            </a:r>
            <a:r>
              <a:rPr lang="en-US" sz="3000" dirty="0">
                <a:solidFill>
                  <a:srgbClr val="FFFF00"/>
                </a:solidFill>
                <a:latin typeface="Arial" panose="020B0604020202020204" pitchFamily="34" charset="0"/>
                <a:cs typeface="Arial" panose="020B0604020202020204" pitchFamily="34" charset="0"/>
              </a:rPr>
              <a:t> và được tự do.</a:t>
            </a:r>
          </a:p>
        </p:txBody>
      </p:sp>
      <p:pic>
        <p:nvPicPr>
          <p:cNvPr id="9" name="Picture 8">
            <a:extLst>
              <a:ext uri="{FF2B5EF4-FFF2-40B4-BE49-F238E27FC236}">
                <a16:creationId xmlns:a16="http://schemas.microsoft.com/office/drawing/2014/main" id="{32F74A66-41FA-DB24-8DA8-2005A79B7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114" y="588992"/>
            <a:ext cx="4669972" cy="2863138"/>
          </a:xfrm>
          <a:prstGeom prst="rect">
            <a:avLst/>
          </a:prstGeom>
        </p:spPr>
      </p:pic>
      <p:sp>
        <p:nvSpPr>
          <p:cNvPr id="3" name="TextBox 2">
            <a:extLst>
              <a:ext uri="{FF2B5EF4-FFF2-40B4-BE49-F238E27FC236}">
                <a16:creationId xmlns:a16="http://schemas.microsoft.com/office/drawing/2014/main" id="{1EC718E3-CBE6-E698-D75C-72EEC09ACF35}"/>
              </a:ext>
            </a:extLst>
          </p:cNvPr>
          <p:cNvSpPr txBox="1"/>
          <p:nvPr/>
        </p:nvSpPr>
        <p:spPr>
          <a:xfrm>
            <a:off x="1010737" y="3597361"/>
            <a:ext cx="10288089" cy="2400657"/>
          </a:xfrm>
          <a:prstGeom prst="rect">
            <a:avLst/>
          </a:prstGeom>
          <a:noFill/>
        </p:spPr>
        <p:txBody>
          <a:bodyPr wrap="square" rtlCol="0">
            <a:spAutoFit/>
          </a:bodyPr>
          <a:lstStyle/>
          <a:p>
            <a:pPr marL="457200" indent="-457200">
              <a:buFont typeface="Wingdings" panose="05000000000000000000" pitchFamily="2" charset="2"/>
              <a:buChar char="v"/>
            </a:pPr>
            <a:r>
              <a:rPr lang="vi-VN" sz="3000" dirty="0">
                <a:solidFill>
                  <a:srgbClr val="FFFF00"/>
                </a:solidFill>
              </a:rPr>
              <a:t>Thời Tân Ước, vi</a:t>
            </a:r>
            <a:r>
              <a:rPr lang="en-US" sz="3000" dirty="0">
                <a:solidFill>
                  <a:srgbClr val="FFFF00"/>
                </a:solidFill>
              </a:rPr>
              <a:t>ệ</a:t>
            </a:r>
            <a:r>
              <a:rPr lang="vi-VN" sz="3000" dirty="0">
                <a:solidFill>
                  <a:srgbClr val="FFFF00"/>
                </a:solidFill>
              </a:rPr>
              <a:t>c cử hành Lễ Vượt Qua có nhiều điểm được thêm vào. Thời ấy, người ta theo một “quy trình thết tiệc”. Đây là lễ hội mừng ngày được tự do, nên người ta sẽ ngả lưng mà dự tiệc và nâng ly bốn lần để biểu lộ niềm vui được tự do.</a:t>
            </a:r>
            <a:endParaRPr lang="en-US" sz="3000" dirty="0">
              <a:solidFill>
                <a:srgbClr val="FFFF00"/>
              </a:solidFill>
            </a:endParaRPr>
          </a:p>
        </p:txBody>
      </p:sp>
    </p:spTree>
    <p:extLst>
      <p:ext uri="{BB962C8B-B14F-4D97-AF65-F5344CB8AC3E}">
        <p14:creationId xmlns:p14="http://schemas.microsoft.com/office/powerpoint/2010/main" val="306768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5D32A8-AD16-10AE-3DBA-CD3FFCED1FB5}"/>
              </a:ext>
            </a:extLst>
          </p:cNvPr>
          <p:cNvSpPr txBox="1"/>
          <p:nvPr/>
        </p:nvSpPr>
        <p:spPr>
          <a:xfrm>
            <a:off x="859972" y="424540"/>
            <a:ext cx="7794346" cy="5847755"/>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vi-VN" sz="2800" dirty="0">
                <a:solidFill>
                  <a:srgbClr val="FFFF00"/>
                </a:solidFill>
              </a:rPr>
              <a:t>Từ những gì được Tân Ước ghi lại, chúng ta thấy rõ ràng Đức Giê-su đã thiết lập Thánh Lễ ở thời điểm ứng với lần nâng ly rượu thứ ba, tức tuần rượu sau khi dùng xong Tiệc Vượt Qua (1 </a:t>
            </a:r>
            <a:r>
              <a:rPr lang="vi-VN" sz="2800" dirty="0" err="1">
                <a:solidFill>
                  <a:srgbClr val="FFFF00"/>
                </a:solidFill>
              </a:rPr>
              <a:t>Cr</a:t>
            </a:r>
            <a:r>
              <a:rPr lang="vi-VN" sz="2800" dirty="0">
                <a:solidFill>
                  <a:srgbClr val="FFFF00"/>
                </a:solidFill>
              </a:rPr>
              <a:t> 11,25). </a:t>
            </a:r>
            <a:endParaRPr lang="en-US" sz="2800" dirty="0">
              <a:solidFill>
                <a:srgbClr val="FFFF00"/>
              </a:solidFill>
            </a:endParaRPr>
          </a:p>
          <a:p>
            <a:pPr marL="285750" indent="-285750">
              <a:spcAft>
                <a:spcPts val="600"/>
              </a:spcAft>
              <a:buFont typeface="Wingdings" panose="05000000000000000000" pitchFamily="2" charset="2"/>
              <a:buChar char="v"/>
            </a:pPr>
            <a:r>
              <a:rPr lang="vi-VN" sz="2800" dirty="0">
                <a:solidFill>
                  <a:srgbClr val="FFFF00"/>
                </a:solidFill>
              </a:rPr>
              <a:t>Chén rượu ấy được hiểu là “chén cứu độ”, và gắn liền với truyền thống của các Ráp-bi về lời hứa thứ ba trong bốn lời hứa cứu chuộc ở </a:t>
            </a:r>
            <a:r>
              <a:rPr lang="vi-VN" sz="2800" dirty="0" err="1">
                <a:solidFill>
                  <a:srgbClr val="FFFF00"/>
                </a:solidFill>
              </a:rPr>
              <a:t>Xh</a:t>
            </a:r>
            <a:r>
              <a:rPr lang="vi-VN" sz="2800" dirty="0">
                <a:solidFill>
                  <a:srgbClr val="FFFF00"/>
                </a:solidFill>
              </a:rPr>
              <a:t> 6,6 : “Ta sẽ chuộc các ngươi về.” </a:t>
            </a:r>
            <a:endParaRPr lang="en-US" sz="2800" dirty="0">
              <a:solidFill>
                <a:srgbClr val="FFFF00"/>
              </a:solidFill>
            </a:endParaRPr>
          </a:p>
          <a:p>
            <a:pPr marL="285750" indent="-285750">
              <a:spcAft>
                <a:spcPts val="600"/>
              </a:spcAft>
              <a:buFont typeface="Wingdings" panose="05000000000000000000" pitchFamily="2" charset="2"/>
              <a:buChar char="v"/>
            </a:pPr>
            <a:r>
              <a:rPr lang="vi-VN" sz="2800" dirty="0">
                <a:solidFill>
                  <a:srgbClr val="FFFF00"/>
                </a:solidFill>
              </a:rPr>
              <a:t>Đức Giê-su liên kết chén rượu này với cái chết đem lại Ơn Cứu Độ khi nói, “Chén này là giao ước mới, lập bằng máu Thầy, máu đổ ra vì anh em” (</a:t>
            </a:r>
            <a:r>
              <a:rPr lang="vi-VN" sz="2800" dirty="0" err="1">
                <a:solidFill>
                  <a:srgbClr val="FFFF00"/>
                </a:solidFill>
              </a:rPr>
              <a:t>Lc</a:t>
            </a:r>
            <a:r>
              <a:rPr lang="vi-VN" sz="2800" dirty="0">
                <a:solidFill>
                  <a:srgbClr val="FFFF00"/>
                </a:solidFill>
              </a:rPr>
              <a:t> 22,20 ; 1 </a:t>
            </a:r>
            <a:r>
              <a:rPr lang="vi-VN" sz="2800" dirty="0" err="1">
                <a:solidFill>
                  <a:srgbClr val="FFFF00"/>
                </a:solidFill>
              </a:rPr>
              <a:t>Cr</a:t>
            </a:r>
            <a:r>
              <a:rPr lang="vi-VN" sz="2800" dirty="0">
                <a:solidFill>
                  <a:srgbClr val="FFFF00"/>
                </a:solidFill>
              </a:rPr>
              <a:t> 11,25).</a:t>
            </a:r>
            <a:endParaRPr lang="en-US" sz="2800" dirty="0">
              <a:solidFill>
                <a:srgbClr val="FFFF00"/>
              </a:solidFill>
            </a:endParaRPr>
          </a:p>
        </p:txBody>
      </p:sp>
      <p:pic>
        <p:nvPicPr>
          <p:cNvPr id="5" name="Picture 4">
            <a:extLst>
              <a:ext uri="{FF2B5EF4-FFF2-40B4-BE49-F238E27FC236}">
                <a16:creationId xmlns:a16="http://schemas.microsoft.com/office/drawing/2014/main" id="{0E626199-DDBC-D235-DB46-968563991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318" y="941285"/>
            <a:ext cx="2949852" cy="4392715"/>
          </a:xfrm>
          <a:prstGeom prst="rect">
            <a:avLst/>
          </a:prstGeom>
        </p:spPr>
      </p:pic>
    </p:spTree>
    <p:extLst>
      <p:ext uri="{BB962C8B-B14F-4D97-AF65-F5344CB8AC3E}">
        <p14:creationId xmlns:p14="http://schemas.microsoft.com/office/powerpoint/2010/main" val="345957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9230F2-7191-A22F-8658-041BC4809F20}"/>
              </a:ext>
            </a:extLst>
          </p:cNvPr>
          <p:cNvSpPr txBox="1"/>
          <p:nvPr/>
        </p:nvSpPr>
        <p:spPr>
          <a:xfrm>
            <a:off x="729335" y="576940"/>
            <a:ext cx="5582542" cy="3108543"/>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sz="2800" dirty="0">
                <a:solidFill>
                  <a:srgbClr val="FFFF00"/>
                </a:solidFill>
                <a:latin typeface="Arial" panose="020B0604020202020204" pitchFamily="34" charset="0"/>
                <a:cs typeface="Arial" panose="020B0604020202020204" pitchFamily="34" charset="0"/>
              </a:rPr>
              <a:t>Tuy </a:t>
            </a:r>
            <a:r>
              <a:rPr lang="en-US" sz="2800" dirty="0" err="1">
                <a:solidFill>
                  <a:srgbClr val="FFFF00"/>
                </a:solidFill>
                <a:latin typeface="Arial" panose="020B0604020202020204" pitchFamily="34" charset="0"/>
                <a:cs typeface="Arial" panose="020B0604020202020204" pitchFamily="34" charset="0"/>
              </a:rPr>
              <a:t>nhiên</a:t>
            </a:r>
            <a:r>
              <a:rPr lang="en-US" sz="2800" dirty="0">
                <a:solidFill>
                  <a:srgbClr val="FFFF00"/>
                </a:solidFill>
                <a:latin typeface="Arial" panose="020B0604020202020204" pitchFamily="34" charset="0"/>
                <a:cs typeface="Arial" panose="020B0604020202020204" pitchFamily="34" charset="0"/>
              </a:rPr>
              <a:t>, trong </a:t>
            </a:r>
            <a:r>
              <a:rPr lang="en-US" sz="2800" dirty="0" err="1">
                <a:solidFill>
                  <a:srgbClr val="FFFF00"/>
                </a:solidFill>
                <a:latin typeface="Arial" panose="020B0604020202020204" pitchFamily="34" charset="0"/>
                <a:cs typeface="Arial" panose="020B0604020202020204" pitchFamily="34" charset="0"/>
              </a:rPr>
              <a:t>Bữa</a:t>
            </a:r>
            <a:r>
              <a:rPr lang="en-US" sz="2800" dirty="0">
                <a:solidFill>
                  <a:srgbClr val="FFFF00"/>
                </a:solidFill>
                <a:latin typeface="Arial" panose="020B0604020202020204" pitchFamily="34" charset="0"/>
                <a:cs typeface="Arial" panose="020B0604020202020204" pitchFamily="34" charset="0"/>
              </a:rPr>
              <a:t> Tiệc Ly, Người không uống tuần </a:t>
            </a:r>
            <a:r>
              <a:rPr lang="en-US" sz="2800" dirty="0" err="1">
                <a:solidFill>
                  <a:srgbClr val="FFFF00"/>
                </a:solidFill>
                <a:latin typeface="Arial" panose="020B0604020202020204" pitchFamily="34" charset="0"/>
                <a:cs typeface="Arial" panose="020B0604020202020204" pitchFamily="34" charset="0"/>
              </a:rPr>
              <a:t>rượu</a:t>
            </a:r>
            <a:r>
              <a:rPr lang="en-US" sz="2800" dirty="0">
                <a:solidFill>
                  <a:srgbClr val="FFFF00"/>
                </a:solidFill>
                <a:latin typeface="Arial" panose="020B0604020202020204" pitchFamily="34" charset="0"/>
                <a:cs typeface="Arial" panose="020B0604020202020204" pitchFamily="34" charset="0"/>
              </a:rPr>
              <a:t> thứ </a:t>
            </a:r>
            <a:r>
              <a:rPr lang="en-US" sz="2800" dirty="0" err="1">
                <a:solidFill>
                  <a:srgbClr val="FFFF00"/>
                </a:solidFill>
                <a:latin typeface="Arial" panose="020B0604020202020204" pitchFamily="34" charset="0"/>
                <a:cs typeface="Arial" panose="020B0604020202020204" pitchFamily="34" charset="0"/>
              </a:rPr>
              <a:t>tư</a:t>
            </a:r>
            <a:r>
              <a:rPr lang="en-US" sz="2800" dirty="0">
                <a:solidFill>
                  <a:srgbClr val="FFFF00"/>
                </a:solidFill>
                <a:latin typeface="Arial" panose="020B0604020202020204" pitchFamily="34" charset="0"/>
                <a:cs typeface="Arial" panose="020B0604020202020204" pitchFamily="34" charset="0"/>
              </a:rPr>
              <a:t> (Mc 14,25). Chén </a:t>
            </a:r>
            <a:r>
              <a:rPr lang="en-US" sz="2800" dirty="0" err="1">
                <a:solidFill>
                  <a:srgbClr val="FFFF00"/>
                </a:solidFill>
                <a:latin typeface="Arial" panose="020B0604020202020204" pitchFamily="34" charset="0"/>
                <a:cs typeface="Arial" panose="020B0604020202020204" pitchFamily="34" charset="0"/>
              </a:rPr>
              <a:t>rượu</a:t>
            </a:r>
            <a:r>
              <a:rPr lang="en-US" sz="2800" dirty="0">
                <a:solidFill>
                  <a:srgbClr val="FFFF00"/>
                </a:solidFill>
                <a:latin typeface="Arial" panose="020B0604020202020204" pitchFamily="34" charset="0"/>
                <a:cs typeface="Arial" panose="020B0604020202020204" pitchFamily="34" charset="0"/>
              </a:rPr>
              <a:t> ấy như thể “chén </a:t>
            </a:r>
            <a:r>
              <a:rPr lang="en-US" sz="2800" dirty="0" err="1">
                <a:solidFill>
                  <a:srgbClr val="FFFF00"/>
                </a:solidFill>
                <a:latin typeface="Arial" panose="020B0604020202020204" pitchFamily="34" charset="0"/>
                <a:cs typeface="Arial" panose="020B0604020202020204" pitchFamily="34" charset="0"/>
              </a:rPr>
              <a:t>hoàn</a:t>
            </a:r>
            <a:r>
              <a:rPr lang="en-US" sz="2800" dirty="0">
                <a:solidFill>
                  <a:srgbClr val="FFFF00"/>
                </a:solidFill>
                <a:latin typeface="Arial" panose="020B0604020202020204" pitchFamily="34" charset="0"/>
                <a:cs typeface="Arial" panose="020B0604020202020204" pitchFamily="34" charset="0"/>
              </a:rPr>
              <a:t> tất” (</a:t>
            </a:r>
            <a:r>
              <a:rPr lang="en-US" sz="2800" dirty="0" err="1">
                <a:solidFill>
                  <a:srgbClr val="FFFF00"/>
                </a:solidFill>
                <a:latin typeface="Arial" panose="020B0604020202020204" pitchFamily="34" charset="0"/>
                <a:cs typeface="Arial" panose="020B0604020202020204" pitchFamily="34" charset="0"/>
              </a:rPr>
              <a:t>Xh</a:t>
            </a:r>
            <a:r>
              <a:rPr lang="en-US" sz="2800" dirty="0">
                <a:solidFill>
                  <a:srgbClr val="FFFF00"/>
                </a:solidFill>
                <a:latin typeface="Arial" panose="020B0604020202020204" pitchFamily="34" charset="0"/>
                <a:cs typeface="Arial" panose="020B0604020202020204" pitchFamily="34" charset="0"/>
              </a:rPr>
              <a:t> 6,7) vì Thiên Chúa </a:t>
            </a:r>
            <a:r>
              <a:rPr lang="en-US" sz="2800" dirty="0" err="1">
                <a:solidFill>
                  <a:srgbClr val="FFFF00"/>
                </a:solidFill>
                <a:latin typeface="Arial" panose="020B0604020202020204" pitchFamily="34" charset="0"/>
                <a:cs typeface="Arial" panose="020B0604020202020204" pitchFamily="34" charset="0"/>
              </a:rPr>
              <a:t>hứa</a:t>
            </a:r>
            <a:r>
              <a:rPr lang="en-US" sz="2800" dirty="0">
                <a:solidFill>
                  <a:srgbClr val="FFFF00"/>
                </a:solidFill>
                <a:latin typeface="Arial" panose="020B0604020202020204" pitchFamily="34" charset="0"/>
                <a:cs typeface="Arial" panose="020B0604020202020204" pitchFamily="34" charset="0"/>
              </a:rPr>
              <a:t> sẽ đưa dân </a:t>
            </a:r>
            <a:r>
              <a:rPr lang="en-US" sz="2800" dirty="0" err="1">
                <a:solidFill>
                  <a:srgbClr val="FFFF00"/>
                </a:solidFill>
                <a:latin typeface="Arial" panose="020B0604020202020204" pitchFamily="34" charset="0"/>
                <a:cs typeface="Arial" panose="020B0604020202020204" pitchFamily="34" charset="0"/>
              </a:rPr>
              <a:t>riêng</a:t>
            </a:r>
            <a:r>
              <a:rPr lang="en-US" sz="2800" dirty="0">
                <a:solidFill>
                  <a:srgbClr val="FFFF00"/>
                </a:solidFill>
                <a:latin typeface="Arial" panose="020B0604020202020204" pitchFamily="34" charset="0"/>
                <a:cs typeface="Arial" panose="020B0604020202020204" pitchFamily="34" charset="0"/>
              </a:rPr>
              <a:t> của Người cùng đi với Người. </a:t>
            </a:r>
          </a:p>
        </p:txBody>
      </p:sp>
      <p:sp>
        <p:nvSpPr>
          <p:cNvPr id="4" name="TextBox 3">
            <a:extLst>
              <a:ext uri="{FF2B5EF4-FFF2-40B4-BE49-F238E27FC236}">
                <a16:creationId xmlns:a16="http://schemas.microsoft.com/office/drawing/2014/main" id="{F8E1DA2A-6D45-C8F0-AAD8-1C3CCE574C94}"/>
              </a:ext>
            </a:extLst>
          </p:cNvPr>
          <p:cNvSpPr txBox="1"/>
          <p:nvPr/>
        </p:nvSpPr>
        <p:spPr>
          <a:xfrm>
            <a:off x="685790" y="3701708"/>
            <a:ext cx="10689779" cy="2677656"/>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sz="2800" dirty="0">
                <a:solidFill>
                  <a:srgbClr val="FFFF00"/>
                </a:solidFill>
                <a:latin typeface="Arial" panose="020B0604020202020204" pitchFamily="34" charset="0"/>
                <a:cs typeface="Arial" panose="020B0604020202020204" pitchFamily="34" charset="0"/>
              </a:rPr>
              <a:t>Như </a:t>
            </a:r>
            <a:r>
              <a:rPr lang="en-US" sz="2800" dirty="0" err="1">
                <a:solidFill>
                  <a:srgbClr val="FFFF00"/>
                </a:solidFill>
                <a:latin typeface="Arial" panose="020B0604020202020204" pitchFamily="34" charset="0"/>
                <a:cs typeface="Arial" panose="020B0604020202020204" pitchFamily="34" charset="0"/>
              </a:rPr>
              <a:t>vậy</a:t>
            </a:r>
            <a:r>
              <a:rPr lang="en-US" sz="2800" dirty="0">
                <a:solidFill>
                  <a:srgbClr val="FFFF00"/>
                </a:solidFill>
                <a:latin typeface="Arial" panose="020B0604020202020204" pitchFamily="34" charset="0"/>
                <a:cs typeface="Arial" panose="020B0604020202020204" pitchFamily="34" charset="0"/>
              </a:rPr>
              <a:t>, </a:t>
            </a:r>
            <a:r>
              <a:rPr lang="en-US" sz="2800" dirty="0" err="1">
                <a:solidFill>
                  <a:srgbClr val="FFFF00"/>
                </a:solidFill>
                <a:latin typeface="Arial" panose="020B0604020202020204" pitchFamily="34" charset="0"/>
                <a:cs typeface="Arial" panose="020B0604020202020204" pitchFamily="34" charset="0"/>
              </a:rPr>
              <a:t>bữa</a:t>
            </a:r>
            <a:r>
              <a:rPr lang="en-US" sz="2800" dirty="0">
                <a:solidFill>
                  <a:srgbClr val="FFFF00"/>
                </a:solidFill>
                <a:latin typeface="Arial" panose="020B0604020202020204" pitchFamily="34" charset="0"/>
                <a:cs typeface="Arial" panose="020B0604020202020204" pitchFamily="34" charset="0"/>
              </a:rPr>
              <a:t> </a:t>
            </a:r>
            <a:r>
              <a:rPr lang="en-US" sz="2800" dirty="0" err="1">
                <a:solidFill>
                  <a:srgbClr val="FFFF00"/>
                </a:solidFill>
                <a:latin typeface="Arial" panose="020B0604020202020204" pitchFamily="34" charset="0"/>
                <a:cs typeface="Arial" panose="020B0604020202020204" pitchFamily="34" charset="0"/>
              </a:rPr>
              <a:t>tiệc</a:t>
            </a:r>
            <a:r>
              <a:rPr lang="en-US" sz="2800" dirty="0">
                <a:solidFill>
                  <a:srgbClr val="FFFF00"/>
                </a:solidFill>
                <a:latin typeface="Arial" panose="020B0604020202020204" pitchFamily="34" charset="0"/>
                <a:cs typeface="Arial" panose="020B0604020202020204" pitchFamily="34" charset="0"/>
              </a:rPr>
              <a:t> chưa </a:t>
            </a:r>
            <a:r>
              <a:rPr lang="en-US" sz="2800" dirty="0" err="1">
                <a:solidFill>
                  <a:srgbClr val="FFFF00"/>
                </a:solidFill>
                <a:latin typeface="Arial" panose="020B0604020202020204" pitchFamily="34" charset="0"/>
                <a:cs typeface="Arial" panose="020B0604020202020204" pitchFamily="34" charset="0"/>
              </a:rPr>
              <a:t>kết</a:t>
            </a:r>
            <a:r>
              <a:rPr lang="en-US" sz="2800" dirty="0">
                <a:solidFill>
                  <a:srgbClr val="FFFF00"/>
                </a:solidFill>
                <a:latin typeface="Arial" panose="020B0604020202020204" pitchFamily="34" charset="0"/>
                <a:cs typeface="Arial" panose="020B0604020202020204" pitchFamily="34" charset="0"/>
              </a:rPr>
              <a:t> </a:t>
            </a:r>
            <a:r>
              <a:rPr lang="en-US" sz="2800" dirty="0" err="1">
                <a:solidFill>
                  <a:srgbClr val="FFFF00"/>
                </a:solidFill>
                <a:latin typeface="Arial" panose="020B0604020202020204" pitchFamily="34" charset="0"/>
                <a:cs typeface="Arial" panose="020B0604020202020204" pitchFamily="34" charset="0"/>
              </a:rPr>
              <a:t>thúc</a:t>
            </a:r>
            <a:r>
              <a:rPr lang="en-US" sz="2800" dirty="0">
                <a:solidFill>
                  <a:srgbClr val="FFFF00"/>
                </a:solidFill>
                <a:latin typeface="Arial" panose="020B0604020202020204" pitchFamily="34" charset="0"/>
                <a:cs typeface="Arial" panose="020B0604020202020204" pitchFamily="34" charset="0"/>
              </a:rPr>
              <a:t> của Đức Giê-su là một lời cam </a:t>
            </a:r>
            <a:r>
              <a:rPr lang="en-US" sz="2800" dirty="0" err="1">
                <a:solidFill>
                  <a:srgbClr val="FFFF00"/>
                </a:solidFill>
                <a:latin typeface="Arial" panose="020B0604020202020204" pitchFamily="34" charset="0"/>
                <a:cs typeface="Arial" panose="020B0604020202020204" pitchFamily="34" charset="0"/>
              </a:rPr>
              <a:t>kết</a:t>
            </a:r>
            <a:r>
              <a:rPr lang="en-US" sz="2800" dirty="0">
                <a:solidFill>
                  <a:srgbClr val="FFFF00"/>
                </a:solidFill>
                <a:latin typeface="Arial" panose="020B0604020202020204" pitchFamily="34" charset="0"/>
                <a:cs typeface="Arial" panose="020B0604020202020204" pitchFamily="34" charset="0"/>
              </a:rPr>
              <a:t> rằng, ơn cứu độ sẽ được </a:t>
            </a:r>
            <a:r>
              <a:rPr lang="en-US" sz="2800" dirty="0" err="1">
                <a:solidFill>
                  <a:srgbClr val="FFFF00"/>
                </a:solidFill>
                <a:latin typeface="Arial" panose="020B0604020202020204" pitchFamily="34" charset="0"/>
                <a:cs typeface="Arial" panose="020B0604020202020204" pitchFamily="34" charset="0"/>
              </a:rPr>
              <a:t>hoàn</a:t>
            </a:r>
            <a:r>
              <a:rPr lang="en-US" sz="2800" dirty="0">
                <a:solidFill>
                  <a:srgbClr val="FFFF00"/>
                </a:solidFill>
                <a:latin typeface="Arial" panose="020B0604020202020204" pitchFamily="34" charset="0"/>
                <a:cs typeface="Arial" panose="020B0604020202020204" pitchFamily="34" charset="0"/>
              </a:rPr>
              <a:t> tất trong đại </a:t>
            </a:r>
            <a:r>
              <a:rPr lang="en-US" sz="2800" dirty="0" err="1">
                <a:solidFill>
                  <a:srgbClr val="FFFF00"/>
                </a:solidFill>
                <a:latin typeface="Arial" panose="020B0604020202020204" pitchFamily="34" charset="0"/>
                <a:cs typeface="Arial" panose="020B0604020202020204" pitchFamily="34" charset="0"/>
              </a:rPr>
              <a:t>yến</a:t>
            </a:r>
            <a:r>
              <a:rPr lang="en-US" sz="2800" dirty="0">
                <a:solidFill>
                  <a:srgbClr val="FFFF00"/>
                </a:solidFill>
                <a:latin typeface="Arial" panose="020B0604020202020204" pitchFamily="34" charset="0"/>
                <a:cs typeface="Arial" panose="020B0604020202020204" pitchFamily="34" charset="0"/>
              </a:rPr>
              <a:t> </a:t>
            </a:r>
            <a:r>
              <a:rPr lang="en-US" sz="2800" dirty="0" err="1">
                <a:solidFill>
                  <a:srgbClr val="FFFF00"/>
                </a:solidFill>
                <a:latin typeface="Arial" panose="020B0604020202020204" pitchFamily="34" charset="0"/>
                <a:cs typeface="Arial" panose="020B0604020202020204" pitchFamily="34" charset="0"/>
              </a:rPr>
              <a:t>tiệc</a:t>
            </a:r>
            <a:r>
              <a:rPr lang="en-US" sz="2800" dirty="0">
                <a:solidFill>
                  <a:srgbClr val="FFFF00"/>
                </a:solidFill>
                <a:latin typeface="Arial" panose="020B0604020202020204" pitchFamily="34" charset="0"/>
                <a:cs typeface="Arial" panose="020B0604020202020204" pitchFamily="34" charset="0"/>
              </a:rPr>
              <a:t> </a:t>
            </a:r>
            <a:r>
              <a:rPr lang="en-US" sz="2800" dirty="0" err="1">
                <a:solidFill>
                  <a:srgbClr val="FFFF00"/>
                </a:solidFill>
                <a:latin typeface="Arial" panose="020B0604020202020204" pitchFamily="34" charset="0"/>
                <a:cs typeface="Arial" panose="020B0604020202020204" pitchFamily="34" charset="0"/>
              </a:rPr>
              <a:t>Mê</a:t>
            </a:r>
            <a:r>
              <a:rPr lang="en-US" sz="2800" dirty="0">
                <a:solidFill>
                  <a:srgbClr val="FFFF00"/>
                </a:solidFill>
                <a:latin typeface="Arial" panose="020B0604020202020204" pitchFamily="34" charset="0"/>
                <a:cs typeface="Arial" panose="020B0604020202020204" pitchFamily="34" charset="0"/>
              </a:rPr>
              <a:t>-</a:t>
            </a:r>
            <a:r>
              <a:rPr lang="en-US" sz="2800" dirty="0" err="1">
                <a:solidFill>
                  <a:srgbClr val="FFFF00"/>
                </a:solidFill>
                <a:latin typeface="Arial" panose="020B0604020202020204" pitchFamily="34" charset="0"/>
                <a:cs typeface="Arial" panose="020B0604020202020204" pitchFamily="34" charset="0"/>
              </a:rPr>
              <a:t>si</a:t>
            </a:r>
            <a:r>
              <a:rPr lang="en-US" sz="2800" dirty="0">
                <a:solidFill>
                  <a:srgbClr val="FFFF00"/>
                </a:solidFill>
                <a:latin typeface="Arial" panose="020B0604020202020204" pitchFamily="34" charset="0"/>
                <a:cs typeface="Arial" panose="020B0604020202020204" pitchFamily="34" charset="0"/>
              </a:rPr>
              <a:t>-a sẽ đến, khi Người “uống thứ </a:t>
            </a:r>
            <a:r>
              <a:rPr lang="en-US" sz="2800" dirty="0" err="1">
                <a:solidFill>
                  <a:srgbClr val="FFFF00"/>
                </a:solidFill>
                <a:latin typeface="Arial" panose="020B0604020202020204" pitchFamily="34" charset="0"/>
                <a:cs typeface="Arial" panose="020B0604020202020204" pitchFamily="34" charset="0"/>
              </a:rPr>
              <a:t>rượu</a:t>
            </a:r>
            <a:r>
              <a:rPr lang="en-US" sz="2800" dirty="0">
                <a:solidFill>
                  <a:srgbClr val="FFFF00"/>
                </a:solidFill>
                <a:latin typeface="Arial" panose="020B0604020202020204" pitchFamily="34" charset="0"/>
                <a:cs typeface="Arial" panose="020B0604020202020204" pitchFamily="34" charset="0"/>
              </a:rPr>
              <a:t> </a:t>
            </a:r>
            <a:r>
              <a:rPr lang="en-US" sz="2800" dirty="0" err="1">
                <a:solidFill>
                  <a:srgbClr val="FFFF00"/>
                </a:solidFill>
                <a:latin typeface="Arial" panose="020B0604020202020204" pitchFamily="34" charset="0"/>
                <a:cs typeface="Arial" panose="020B0604020202020204" pitchFamily="34" charset="0"/>
              </a:rPr>
              <a:t>mới</a:t>
            </a:r>
            <a:r>
              <a:rPr lang="en-US" sz="2800" dirty="0">
                <a:solidFill>
                  <a:srgbClr val="FFFF00"/>
                </a:solidFill>
                <a:latin typeface="Arial" panose="020B0604020202020204" pitchFamily="34" charset="0"/>
                <a:cs typeface="Arial" panose="020B0604020202020204" pitchFamily="34" charset="0"/>
              </a:rPr>
              <a:t> trong Nước Thiên Chúa” (Mc 14,25 ; Mt 26,29 ; Kh 3,20 ; 19,6-9). </a:t>
            </a:r>
            <a:r>
              <a:rPr lang="en-US" sz="2800" dirty="0" err="1">
                <a:solidFill>
                  <a:srgbClr val="FFFF00"/>
                </a:solidFill>
                <a:latin typeface="Arial" panose="020B0604020202020204" pitchFamily="34" charset="0"/>
                <a:cs typeface="Arial" panose="020B0604020202020204" pitchFamily="34" charset="0"/>
              </a:rPr>
              <a:t>Bữa</a:t>
            </a:r>
            <a:r>
              <a:rPr lang="en-US" sz="2800" dirty="0">
                <a:solidFill>
                  <a:srgbClr val="FFFF00"/>
                </a:solidFill>
                <a:latin typeface="Arial" panose="020B0604020202020204" pitchFamily="34" charset="0"/>
                <a:cs typeface="Arial" panose="020B0604020202020204" pitchFamily="34" charset="0"/>
              </a:rPr>
              <a:t> Tiệc Ly </a:t>
            </a:r>
            <a:r>
              <a:rPr lang="en-US" sz="2800" dirty="0" err="1">
                <a:solidFill>
                  <a:srgbClr val="FFFF00"/>
                </a:solidFill>
                <a:latin typeface="Arial" panose="020B0604020202020204" pitchFamily="34" charset="0"/>
                <a:cs typeface="Arial" panose="020B0604020202020204" pitchFamily="34" charset="0"/>
              </a:rPr>
              <a:t>kết</a:t>
            </a:r>
            <a:r>
              <a:rPr lang="en-US" sz="2800" dirty="0">
                <a:solidFill>
                  <a:srgbClr val="FFFF00"/>
                </a:solidFill>
                <a:latin typeface="Arial" panose="020B0604020202020204" pitchFamily="34" charset="0"/>
                <a:cs typeface="Arial" panose="020B0604020202020204" pitchFamily="34" charset="0"/>
              </a:rPr>
              <a:t> </a:t>
            </a:r>
            <a:r>
              <a:rPr lang="en-US" sz="2800" dirty="0" err="1">
                <a:solidFill>
                  <a:srgbClr val="FFFF00"/>
                </a:solidFill>
                <a:latin typeface="Arial" panose="020B0604020202020204" pitchFamily="34" charset="0"/>
                <a:cs typeface="Arial" panose="020B0604020202020204" pitchFamily="34" charset="0"/>
              </a:rPr>
              <a:t>thúc</a:t>
            </a:r>
            <a:r>
              <a:rPr lang="en-US" sz="2800" dirty="0">
                <a:solidFill>
                  <a:srgbClr val="FFFF00"/>
                </a:solidFill>
                <a:latin typeface="Arial" panose="020B0604020202020204" pitchFamily="34" charset="0"/>
                <a:cs typeface="Arial" panose="020B0604020202020204" pitchFamily="34" charset="0"/>
              </a:rPr>
              <a:t> với việc hát thánh </a:t>
            </a:r>
            <a:r>
              <a:rPr lang="en-US" sz="2800" dirty="0" err="1">
                <a:solidFill>
                  <a:srgbClr val="FFFF00"/>
                </a:solidFill>
                <a:latin typeface="Arial" panose="020B0604020202020204" pitchFamily="34" charset="0"/>
                <a:cs typeface="Arial" panose="020B0604020202020204" pitchFamily="34" charset="0"/>
              </a:rPr>
              <a:t>vịnh</a:t>
            </a:r>
            <a:r>
              <a:rPr lang="en-US" sz="2800" dirty="0">
                <a:solidFill>
                  <a:srgbClr val="FFFF00"/>
                </a:solidFill>
                <a:latin typeface="Arial" panose="020B0604020202020204" pitchFamily="34" charset="0"/>
                <a:cs typeface="Arial" panose="020B0604020202020204" pitchFamily="34" charset="0"/>
              </a:rPr>
              <a:t> </a:t>
            </a:r>
            <a:r>
              <a:rPr lang="vi-VN" sz="2800" dirty="0">
                <a:solidFill>
                  <a:srgbClr val="FFFF00"/>
                </a:solidFill>
                <a:latin typeface="Arial" panose="020B0604020202020204" pitchFamily="34" charset="0"/>
                <a:cs typeface="Arial" panose="020B0604020202020204" pitchFamily="34" charset="0"/>
              </a:rPr>
              <a:t>114-118 để tạ ơn Chúa đã giải thoát dân Người.</a:t>
            </a:r>
            <a:endParaRPr lang="en-US" sz="2800" dirty="0">
              <a:solidFill>
                <a:srgbClr val="FFFF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C552216-3C85-4B68-0D6A-77E3950FA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127" y="591950"/>
            <a:ext cx="4302390" cy="3148983"/>
          </a:xfrm>
          <a:prstGeom prst="rect">
            <a:avLst/>
          </a:prstGeom>
        </p:spPr>
      </p:pic>
    </p:spTree>
    <p:extLst>
      <p:ext uri="{BB962C8B-B14F-4D97-AF65-F5344CB8AC3E}">
        <p14:creationId xmlns:p14="http://schemas.microsoft.com/office/powerpoint/2010/main" val="134640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9E04B-2CB8-3F12-DC78-A3B13FCEBE08}"/>
              </a:ext>
            </a:extLst>
          </p:cNvPr>
          <p:cNvSpPr txBox="1"/>
          <p:nvPr/>
        </p:nvSpPr>
        <p:spPr>
          <a:xfrm>
            <a:off x="6498770" y="729345"/>
            <a:ext cx="5029207" cy="2975746"/>
          </a:xfrm>
          <a:prstGeom prst="rect">
            <a:avLst/>
          </a:prstGeom>
          <a:noFill/>
        </p:spPr>
        <p:txBody>
          <a:bodyPr wrap="square" rtlCol="0">
            <a:spAutoFit/>
          </a:bodyPr>
          <a:lstStyle/>
          <a:p>
            <a:pPr marL="285750" indent="-285750">
              <a:buFont typeface="Wingdings" panose="05000000000000000000" pitchFamily="2" charset="2"/>
              <a:buChar char="v"/>
            </a:pPr>
            <a:r>
              <a:rPr lang="vi-VN" sz="3000" dirty="0">
                <a:solidFill>
                  <a:srgbClr val="FFFF00"/>
                </a:solidFill>
              </a:rPr>
              <a:t>Khi ám chỉ cái chết của Người là hiến lễ, Đức Giê-su so sánh chính Người với Chiên Vượt Qua (</a:t>
            </a:r>
            <a:r>
              <a:rPr lang="vi-VN" sz="3000" dirty="0" err="1">
                <a:solidFill>
                  <a:srgbClr val="FFFF00"/>
                </a:solidFill>
              </a:rPr>
              <a:t>Kh</a:t>
            </a:r>
            <a:r>
              <a:rPr lang="vi-VN" sz="3000" dirty="0">
                <a:solidFill>
                  <a:srgbClr val="FFFF00"/>
                </a:solidFill>
              </a:rPr>
              <a:t> 5,12, “Con Chiên đã bị giết”). </a:t>
            </a:r>
            <a:endParaRPr lang="en-US" sz="3000" dirty="0">
              <a:solidFill>
                <a:srgbClr val="FFFF00"/>
              </a:solidFill>
            </a:endParaRPr>
          </a:p>
        </p:txBody>
      </p:sp>
      <p:pic>
        <p:nvPicPr>
          <p:cNvPr id="7" name="Picture 6">
            <a:extLst>
              <a:ext uri="{FF2B5EF4-FFF2-40B4-BE49-F238E27FC236}">
                <a16:creationId xmlns:a16="http://schemas.microsoft.com/office/drawing/2014/main" id="{B3E6ADB7-F532-B35A-3EF7-BB8F0DA24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06" y="534539"/>
            <a:ext cx="5687569" cy="3199258"/>
          </a:xfrm>
          <a:prstGeom prst="rect">
            <a:avLst/>
          </a:prstGeom>
        </p:spPr>
      </p:pic>
      <p:sp>
        <p:nvSpPr>
          <p:cNvPr id="9" name="TextBox 8">
            <a:extLst>
              <a:ext uri="{FF2B5EF4-FFF2-40B4-BE49-F238E27FC236}">
                <a16:creationId xmlns:a16="http://schemas.microsoft.com/office/drawing/2014/main" id="{19B761CD-5146-A605-8037-81C9A7062A27}"/>
              </a:ext>
            </a:extLst>
          </p:cNvPr>
          <p:cNvSpPr txBox="1"/>
          <p:nvPr/>
        </p:nvSpPr>
        <p:spPr>
          <a:xfrm>
            <a:off x="533393" y="4129632"/>
            <a:ext cx="10678893" cy="1477328"/>
          </a:xfrm>
          <a:prstGeom prst="rect">
            <a:avLst/>
          </a:prstGeom>
          <a:noFill/>
        </p:spPr>
        <p:txBody>
          <a:bodyPr wrap="square" rtlCol="0">
            <a:spAutoFit/>
          </a:bodyPr>
          <a:lstStyle/>
          <a:p>
            <a:pPr marL="285750" indent="-285750">
              <a:buFont typeface="Wingdings" panose="05000000000000000000" pitchFamily="2" charset="2"/>
              <a:buChar char="v"/>
            </a:pPr>
            <a:r>
              <a:rPr lang="vi-VN" sz="3000" dirty="0">
                <a:solidFill>
                  <a:srgbClr val="FFFF00"/>
                </a:solidFill>
              </a:rPr>
              <a:t>Thánh Gio-an Tẩy Giả gọi Người là “Chiên Thiên Chúa” (Ga 1,29.36). Thánh Phao-lô cũng cho biết : “Đức Ki-tô đã chịu hiến tế làm chiên lễ Vượt Qua của chúng ta” (1 </a:t>
            </a:r>
            <a:r>
              <a:rPr lang="vi-VN" sz="3000" dirty="0" err="1">
                <a:solidFill>
                  <a:srgbClr val="FFFF00"/>
                </a:solidFill>
              </a:rPr>
              <a:t>Cr</a:t>
            </a:r>
            <a:r>
              <a:rPr lang="vi-VN" sz="3000" dirty="0">
                <a:solidFill>
                  <a:srgbClr val="FFFF00"/>
                </a:solidFill>
              </a:rPr>
              <a:t> 5,7). </a:t>
            </a:r>
            <a:endParaRPr lang="en-US" sz="3000" dirty="0">
              <a:solidFill>
                <a:srgbClr val="FFFF00"/>
              </a:solidFill>
            </a:endParaRPr>
          </a:p>
        </p:txBody>
      </p:sp>
    </p:spTree>
    <p:extLst>
      <p:ext uri="{BB962C8B-B14F-4D97-AF65-F5344CB8AC3E}">
        <p14:creationId xmlns:p14="http://schemas.microsoft.com/office/powerpoint/2010/main" val="427487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9A98B-D43E-7FB7-F5BE-CADC4471EDED}"/>
              </a:ext>
            </a:extLst>
          </p:cNvPr>
          <p:cNvPicPr>
            <a:picLocks noChangeAspect="1"/>
          </p:cNvPicPr>
          <p:nvPr/>
        </p:nvPicPr>
        <p:blipFill>
          <a:blip r:embed="rId2"/>
          <a:stretch>
            <a:fillRect/>
          </a:stretch>
        </p:blipFill>
        <p:spPr>
          <a:xfrm>
            <a:off x="8795657" y="664028"/>
            <a:ext cx="3078747" cy="5474682"/>
          </a:xfrm>
          <a:prstGeom prst="rect">
            <a:avLst/>
          </a:prstGeom>
        </p:spPr>
      </p:pic>
      <p:sp>
        <p:nvSpPr>
          <p:cNvPr id="4" name="TextBox 3">
            <a:extLst>
              <a:ext uri="{FF2B5EF4-FFF2-40B4-BE49-F238E27FC236}">
                <a16:creationId xmlns:a16="http://schemas.microsoft.com/office/drawing/2014/main" id="{011E3AD1-FE96-599E-A526-366D25048E08}"/>
              </a:ext>
            </a:extLst>
          </p:cNvPr>
          <p:cNvSpPr txBox="1"/>
          <p:nvPr/>
        </p:nvSpPr>
        <p:spPr>
          <a:xfrm>
            <a:off x="1088571" y="642249"/>
            <a:ext cx="7554686" cy="5324535"/>
          </a:xfrm>
          <a:prstGeom prst="rect">
            <a:avLst/>
          </a:prstGeom>
          <a:noFill/>
        </p:spPr>
        <p:txBody>
          <a:bodyPr wrap="square" rtlCol="0">
            <a:spAutoFit/>
          </a:bodyPr>
          <a:lstStyle/>
          <a:p>
            <a:pPr marL="285750" lvl="0" indent="-28575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Thánh </a:t>
            </a:r>
            <a:r>
              <a:rPr lang="en-US" sz="3000" dirty="0" err="1">
                <a:solidFill>
                  <a:srgbClr val="FFFF00"/>
                </a:solidFill>
                <a:latin typeface="Arial" panose="020B0604020202020204" pitchFamily="34" charset="0"/>
                <a:cs typeface="Arial" panose="020B0604020202020204" pitchFamily="34" charset="0"/>
              </a:rPr>
              <a:t>Phê-rô</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mô</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tả</a:t>
            </a:r>
            <a:r>
              <a:rPr lang="en-US" sz="3000" dirty="0">
                <a:solidFill>
                  <a:srgbClr val="FFFF00"/>
                </a:solidFill>
                <a:latin typeface="Arial" panose="020B0604020202020204" pitchFamily="34" charset="0"/>
                <a:cs typeface="Arial" panose="020B0604020202020204" pitchFamily="34" charset="0"/>
              </a:rPr>
              <a:t> con cái Thiên Chúa được cứu </a:t>
            </a:r>
            <a:r>
              <a:rPr lang="en-US" sz="3000" dirty="0" err="1">
                <a:solidFill>
                  <a:srgbClr val="FFFF00"/>
                </a:solidFill>
                <a:latin typeface="Arial" panose="020B0604020202020204" pitchFamily="34" charset="0"/>
                <a:cs typeface="Arial" panose="020B0604020202020204" pitchFamily="34" charset="0"/>
              </a:rPr>
              <a:t>chuộc</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nhờ</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bửu</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huyết</a:t>
            </a:r>
            <a:r>
              <a:rPr lang="en-US" sz="3000" dirty="0">
                <a:solidFill>
                  <a:srgbClr val="FFFF00"/>
                </a:solidFill>
                <a:latin typeface="Arial" panose="020B0604020202020204" pitchFamily="34" charset="0"/>
                <a:cs typeface="Arial" panose="020B0604020202020204" pitchFamily="34" charset="0"/>
              </a:rPr>
              <a:t> của Con </a:t>
            </a:r>
            <a:r>
              <a:rPr lang="en-US" sz="3000" dirty="0" err="1">
                <a:solidFill>
                  <a:srgbClr val="FFFF00"/>
                </a:solidFill>
                <a:latin typeface="Arial" panose="020B0604020202020204" pitchFamily="34" charset="0"/>
                <a:cs typeface="Arial" panose="020B0604020202020204" pitchFamily="34" charset="0"/>
              </a:rPr>
              <a:t>Chiên</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vẹn</a:t>
            </a:r>
            <a:r>
              <a:rPr lang="en-US" sz="3000" dirty="0">
                <a:solidFill>
                  <a:srgbClr val="FFFF00"/>
                </a:solidFill>
                <a:latin typeface="Arial" panose="020B0604020202020204" pitchFamily="34" charset="0"/>
                <a:cs typeface="Arial" panose="020B0604020202020204" pitchFamily="34" charset="0"/>
              </a:rPr>
              <a:t> toàn, vô </a:t>
            </a:r>
            <a:r>
              <a:rPr lang="en-US" sz="3000" dirty="0" err="1">
                <a:solidFill>
                  <a:srgbClr val="FFFF00"/>
                </a:solidFill>
                <a:latin typeface="Arial" panose="020B0604020202020204" pitchFamily="34" charset="0"/>
                <a:cs typeface="Arial" panose="020B0604020202020204" pitchFamily="34" charset="0"/>
              </a:rPr>
              <a:t>tỳ</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tích</a:t>
            </a:r>
            <a:r>
              <a:rPr lang="en-US" sz="3000" dirty="0">
                <a:solidFill>
                  <a:srgbClr val="FFFF00"/>
                </a:solidFill>
                <a:latin typeface="Arial" panose="020B0604020202020204" pitchFamily="34" charset="0"/>
                <a:cs typeface="Arial" panose="020B0604020202020204" pitchFamily="34" charset="0"/>
              </a:rPr>
              <a:t>, là Đức Ki-</a:t>
            </a:r>
            <a:r>
              <a:rPr lang="en-US" sz="3000" dirty="0" err="1">
                <a:solidFill>
                  <a:srgbClr val="FFFF00"/>
                </a:solidFill>
                <a:latin typeface="Arial" panose="020B0604020202020204" pitchFamily="34" charset="0"/>
                <a:cs typeface="Arial" panose="020B0604020202020204" pitchFamily="34" charset="0"/>
              </a:rPr>
              <a:t>tô</a:t>
            </a:r>
            <a:r>
              <a:rPr lang="en-US" sz="3000" dirty="0">
                <a:solidFill>
                  <a:srgbClr val="FFFF00"/>
                </a:solidFill>
                <a:latin typeface="Arial" panose="020B0604020202020204" pitchFamily="34" charset="0"/>
                <a:cs typeface="Arial" panose="020B0604020202020204" pitchFamily="34" charset="0"/>
              </a:rPr>
              <a:t>” (1 </a:t>
            </a:r>
            <a:r>
              <a:rPr lang="en-US" sz="3000" dirty="0" err="1">
                <a:solidFill>
                  <a:srgbClr val="FFFF00"/>
                </a:solidFill>
                <a:latin typeface="Arial" panose="020B0604020202020204" pitchFamily="34" charset="0"/>
                <a:cs typeface="Arial" panose="020B0604020202020204" pitchFamily="34" charset="0"/>
              </a:rPr>
              <a:t>Pr</a:t>
            </a:r>
            <a:r>
              <a:rPr lang="en-US" sz="3000" dirty="0">
                <a:solidFill>
                  <a:srgbClr val="FFFF00"/>
                </a:solidFill>
                <a:latin typeface="Arial" panose="020B0604020202020204" pitchFamily="34" charset="0"/>
                <a:cs typeface="Arial" panose="020B0604020202020204" pitchFamily="34" charset="0"/>
              </a:rPr>
              <a:t> 1,18)</a:t>
            </a:r>
          </a:p>
          <a:p>
            <a:pPr marL="285750" indent="-28575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Đức Ki-</a:t>
            </a:r>
            <a:r>
              <a:rPr lang="en-US" sz="3000" dirty="0" err="1">
                <a:solidFill>
                  <a:srgbClr val="FFFF00"/>
                </a:solidFill>
                <a:latin typeface="Arial" panose="020B0604020202020204" pitchFamily="34" charset="0"/>
                <a:cs typeface="Arial" panose="020B0604020202020204" pitchFamily="34" charset="0"/>
              </a:rPr>
              <a:t>tô</a:t>
            </a:r>
            <a:r>
              <a:rPr lang="en-US" sz="3000" dirty="0">
                <a:solidFill>
                  <a:srgbClr val="FFFF00"/>
                </a:solidFill>
                <a:latin typeface="Arial" panose="020B0604020202020204" pitchFamily="34" charset="0"/>
                <a:cs typeface="Arial" panose="020B0604020202020204" pitchFamily="34" charset="0"/>
              </a:rPr>
              <a:t> là </a:t>
            </a:r>
            <a:r>
              <a:rPr lang="en-US" sz="3000" dirty="0" err="1">
                <a:solidFill>
                  <a:srgbClr val="FFFF00"/>
                </a:solidFill>
                <a:latin typeface="Arial" panose="020B0604020202020204" pitchFamily="34" charset="0"/>
                <a:cs typeface="Arial" panose="020B0604020202020204" pitchFamily="34" charset="0"/>
              </a:rPr>
              <a:t>Chiên</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Vượt</a:t>
            </a:r>
            <a:r>
              <a:rPr lang="en-US" sz="3000" dirty="0">
                <a:solidFill>
                  <a:srgbClr val="FFFF00"/>
                </a:solidFill>
                <a:latin typeface="Arial" panose="020B0604020202020204" pitchFamily="34" charset="0"/>
                <a:cs typeface="Arial" panose="020B0604020202020204" pitchFamily="34" charset="0"/>
              </a:rPr>
              <a:t> Qua và là Đấng dẫn đưa chúng ta tới ngày mừng Tiệc </a:t>
            </a:r>
            <a:r>
              <a:rPr lang="en-US" sz="3000" dirty="0" err="1">
                <a:solidFill>
                  <a:srgbClr val="FFFF00"/>
                </a:solidFill>
                <a:latin typeface="Arial" panose="020B0604020202020204" pitchFamily="34" charset="0"/>
                <a:cs typeface="Arial" panose="020B0604020202020204" pitchFamily="34" charset="0"/>
              </a:rPr>
              <a:t>Cưới</a:t>
            </a:r>
            <a:r>
              <a:rPr lang="en-US" sz="3000" dirty="0">
                <a:solidFill>
                  <a:srgbClr val="FFFF00"/>
                </a:solidFill>
                <a:latin typeface="Arial" panose="020B0604020202020204" pitchFamily="34" charset="0"/>
                <a:cs typeface="Arial" panose="020B0604020202020204" pitchFamily="34" charset="0"/>
              </a:rPr>
              <a:t> Con </a:t>
            </a:r>
            <a:r>
              <a:rPr lang="en-US" sz="3000" dirty="0" err="1">
                <a:solidFill>
                  <a:srgbClr val="FFFF00"/>
                </a:solidFill>
                <a:latin typeface="Arial" panose="020B0604020202020204" pitchFamily="34" charset="0"/>
                <a:cs typeface="Arial" panose="020B0604020202020204" pitchFamily="34" charset="0"/>
              </a:rPr>
              <a:t>Chiên</a:t>
            </a:r>
            <a:r>
              <a:rPr lang="en-US" sz="3000" dirty="0">
                <a:solidFill>
                  <a:srgbClr val="FFFF00"/>
                </a:solidFill>
                <a:latin typeface="Arial" panose="020B0604020202020204" pitchFamily="34" charset="0"/>
                <a:cs typeface="Arial" panose="020B0604020202020204" pitchFamily="34" charset="0"/>
              </a:rPr>
              <a:t> trong cuộc Khải Hoàn </a:t>
            </a:r>
            <a:r>
              <a:rPr lang="en-US" sz="3000" dirty="0" err="1">
                <a:solidFill>
                  <a:srgbClr val="FFFF00"/>
                </a:solidFill>
                <a:latin typeface="Arial" panose="020B0604020202020204" pitchFamily="34" charset="0"/>
                <a:cs typeface="Arial" panose="020B0604020202020204" pitchFamily="34" charset="0"/>
              </a:rPr>
              <a:t>Cánh</a:t>
            </a:r>
            <a:r>
              <a:rPr lang="en-US" sz="3000" dirty="0">
                <a:solidFill>
                  <a:srgbClr val="FFFF00"/>
                </a:solidFill>
                <a:latin typeface="Arial" panose="020B0604020202020204" pitchFamily="34" charset="0"/>
                <a:cs typeface="Arial" panose="020B0604020202020204" pitchFamily="34" charset="0"/>
              </a:rPr>
              <a:t> Chung mà Tân </a:t>
            </a:r>
            <a:r>
              <a:rPr lang="en-US" sz="3000" dirty="0" err="1">
                <a:solidFill>
                  <a:srgbClr val="FFFF00"/>
                </a:solidFill>
                <a:latin typeface="Arial" panose="020B0604020202020204" pitchFamily="34" charset="0"/>
                <a:cs typeface="Arial" panose="020B0604020202020204" pitchFamily="34" charset="0"/>
              </a:rPr>
              <a:t>Ước</a:t>
            </a:r>
            <a:r>
              <a:rPr lang="en-US" sz="3000" dirty="0">
                <a:solidFill>
                  <a:srgbClr val="FFFF00"/>
                </a:solidFill>
                <a:latin typeface="Arial" panose="020B0604020202020204" pitchFamily="34" charset="0"/>
                <a:cs typeface="Arial" panose="020B0604020202020204" pitchFamily="34" charset="0"/>
              </a:rPr>
              <a:t> loan báo.</a:t>
            </a:r>
          </a:p>
          <a:p>
            <a:pPr marL="285750" indent="-285750">
              <a:spcAft>
                <a:spcPts val="600"/>
              </a:spcAft>
              <a:buFont typeface="Wingdings" panose="05000000000000000000" pitchFamily="2" charset="2"/>
              <a:buChar char="v"/>
            </a:pPr>
            <a:r>
              <a:rPr lang="vi-VN" sz="3000" dirty="0">
                <a:solidFill>
                  <a:srgbClr val="FFFF00"/>
                </a:solidFill>
                <a:latin typeface="Arial" panose="020B0604020202020204" pitchFamily="34" charset="0"/>
                <a:cs typeface="Arial" panose="020B0604020202020204" pitchFamily="34" charset="0"/>
              </a:rPr>
              <a:t>Đức Giê-su khổ nạn là nguồn hy vọng cho chúng ta. </a:t>
            </a:r>
            <a:r>
              <a:rPr lang="en-US" sz="3000" dirty="0">
                <a:solidFill>
                  <a:srgbClr val="FFFF00"/>
                </a:solidFill>
                <a:latin typeface="Arial" panose="020B0604020202020204" pitchFamily="34" charset="0"/>
                <a:cs typeface="Arial" panose="020B0604020202020204" pitchFamily="34" charset="0"/>
              </a:rPr>
              <a:t>Ngài </a:t>
            </a:r>
            <a:r>
              <a:rPr lang="vi-VN" sz="3000" dirty="0">
                <a:solidFill>
                  <a:srgbClr val="FFFF00"/>
                </a:solidFill>
                <a:latin typeface="Arial" panose="020B0604020202020204" pitchFamily="34" charset="0"/>
                <a:cs typeface="Arial" panose="020B0604020202020204" pitchFamily="34" charset="0"/>
              </a:rPr>
              <a:t>nâng đỡ </a:t>
            </a:r>
            <a:r>
              <a:rPr lang="en-US" sz="3000" dirty="0">
                <a:solidFill>
                  <a:srgbClr val="FFFF00"/>
                </a:solidFill>
                <a:latin typeface="Arial" panose="020B0604020202020204" pitchFamily="34" charset="0"/>
                <a:cs typeface="Arial" panose="020B0604020202020204" pitchFamily="34" charset="0"/>
              </a:rPr>
              <a:t>giúp</a:t>
            </a:r>
            <a:r>
              <a:rPr lang="vi-VN" sz="3000" dirty="0">
                <a:solidFill>
                  <a:srgbClr val="FFFF00"/>
                </a:solidFill>
                <a:latin typeface="Arial" panose="020B0604020202020204" pitchFamily="34" charset="0"/>
                <a:cs typeface="Arial" panose="020B0604020202020204" pitchFamily="34" charset="0"/>
              </a:rPr>
              <a:t> chúng ta vượt lên mọi khó khăn thử thách</a:t>
            </a:r>
            <a:r>
              <a:rPr lang="en-US" sz="3000"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8704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2B15F8-1844-7F26-54B5-5E4F06A4F82D}"/>
              </a:ext>
            </a:extLst>
          </p:cNvPr>
          <p:cNvSpPr txBox="1"/>
          <p:nvPr/>
        </p:nvSpPr>
        <p:spPr>
          <a:xfrm>
            <a:off x="968825" y="642249"/>
            <a:ext cx="7554686" cy="5401479"/>
          </a:xfrm>
          <a:prstGeom prst="rect">
            <a:avLst/>
          </a:prstGeom>
          <a:noFill/>
        </p:spPr>
        <p:txBody>
          <a:bodyPr wrap="square" rtlCol="0">
            <a:spAutoFit/>
          </a:bodyPr>
          <a:lstStyle/>
          <a:p>
            <a:pPr marL="285750" indent="-28575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C</a:t>
            </a:r>
            <a:r>
              <a:rPr lang="vi-VN" sz="3000" dirty="0">
                <a:solidFill>
                  <a:srgbClr val="FFFF00"/>
                </a:solidFill>
                <a:latin typeface="Arial" panose="020B0604020202020204" pitchFamily="34" charset="0"/>
                <a:cs typeface="Arial" panose="020B0604020202020204" pitchFamily="34" charset="0"/>
              </a:rPr>
              <a:t>húng ta </a:t>
            </a:r>
            <a:r>
              <a:rPr lang="en-US" sz="3000" dirty="0">
                <a:solidFill>
                  <a:srgbClr val="FFFF00"/>
                </a:solidFill>
                <a:latin typeface="Arial" panose="020B0604020202020204" pitchFamily="34" charset="0"/>
                <a:cs typeface="Arial" panose="020B0604020202020204" pitchFamily="34" charset="0"/>
              </a:rPr>
              <a:t>phải </a:t>
            </a:r>
            <a:r>
              <a:rPr lang="vi-VN" sz="3000" dirty="0">
                <a:solidFill>
                  <a:srgbClr val="FFFF00"/>
                </a:solidFill>
                <a:latin typeface="Arial" panose="020B0604020202020204" pitchFamily="34" charset="0"/>
                <a:cs typeface="Arial" panose="020B0604020202020204" pitchFamily="34" charset="0"/>
              </a:rPr>
              <a:t>luôn ý thức sự hiện diện của Chúa, nhờ đó chúng ta tìm được hạnh phúc và bình an</a:t>
            </a:r>
            <a:r>
              <a:rPr lang="en-US" sz="3000" dirty="0">
                <a:solidFill>
                  <a:srgbClr val="FFFF00"/>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Là </a:t>
            </a:r>
            <a:r>
              <a:rPr lang="en-US" sz="3000" dirty="0" err="1">
                <a:solidFill>
                  <a:srgbClr val="FFFF00"/>
                </a:solidFill>
                <a:latin typeface="Arial" panose="020B0604020202020204" pitchFamily="34" charset="0"/>
                <a:cs typeface="Arial" panose="020B0604020202020204" pitchFamily="34" charset="0"/>
              </a:rPr>
              <a:t>thành</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viên</a:t>
            </a:r>
            <a:r>
              <a:rPr lang="en-US" sz="3000" dirty="0">
                <a:solidFill>
                  <a:srgbClr val="FFFF00"/>
                </a:solidFill>
                <a:latin typeface="Arial" panose="020B0604020202020204" pitchFamily="34" charset="0"/>
                <a:cs typeface="Arial" panose="020B0604020202020204" pitchFamily="34" charset="0"/>
              </a:rPr>
              <a:t> của Lòng Chúa Thương </a:t>
            </a:r>
            <a:r>
              <a:rPr lang="en-US" sz="3000" dirty="0" err="1">
                <a:solidFill>
                  <a:srgbClr val="FFFF00"/>
                </a:solidFill>
                <a:latin typeface="Arial" panose="020B0604020202020204" pitchFamily="34" charset="0"/>
                <a:cs typeface="Arial" panose="020B0604020202020204" pitchFamily="34" charset="0"/>
              </a:rPr>
              <a:t>Xót</a:t>
            </a:r>
            <a:r>
              <a:rPr lang="en-US" sz="3000" dirty="0">
                <a:solidFill>
                  <a:srgbClr val="FFFF00"/>
                </a:solidFill>
                <a:latin typeface="Arial" panose="020B0604020202020204" pitchFamily="34" charset="0"/>
                <a:cs typeface="Arial" panose="020B0604020202020204" pitchFamily="34" charset="0"/>
              </a:rPr>
              <a:t>, chúng ta có </a:t>
            </a:r>
            <a:r>
              <a:rPr lang="en-US" sz="3000" dirty="0" err="1">
                <a:solidFill>
                  <a:srgbClr val="FFFF00"/>
                </a:solidFill>
                <a:latin typeface="Arial" panose="020B0604020202020204" pitchFamily="34" charset="0"/>
                <a:cs typeface="Arial" panose="020B0604020202020204" pitchFamily="34" charset="0"/>
              </a:rPr>
              <a:t>sứ</a:t>
            </a:r>
            <a:r>
              <a:rPr lang="en-US" sz="3000" dirty="0">
                <a:solidFill>
                  <a:srgbClr val="FFFF00"/>
                </a:solidFill>
                <a:latin typeface="Arial" panose="020B0604020202020204" pitchFamily="34" charset="0"/>
                <a:cs typeface="Arial" panose="020B0604020202020204" pitchFamily="34" charset="0"/>
              </a:rPr>
              <a:t> mạng</a:t>
            </a:r>
            <a:r>
              <a:rPr lang="vi-VN" sz="3000" dirty="0">
                <a:solidFill>
                  <a:srgbClr val="FFFF00"/>
                </a:solidFill>
                <a:latin typeface="Arial" panose="020B0604020202020204" pitchFamily="34" charset="0"/>
                <a:cs typeface="Arial" panose="020B0604020202020204" pitchFamily="34" charset="0"/>
              </a:rPr>
              <a:t> làm chứng</a:t>
            </a:r>
            <a:r>
              <a:rPr lang="en-US" sz="3000" dirty="0">
                <a:solidFill>
                  <a:srgbClr val="FFFF00"/>
                </a:solidFill>
                <a:latin typeface="Arial" panose="020B0604020202020204" pitchFamily="34" charset="0"/>
                <a:cs typeface="Arial" panose="020B0604020202020204" pitchFamily="34" charset="0"/>
              </a:rPr>
              <a:t> và</a:t>
            </a:r>
            <a:r>
              <a:rPr lang="vi-VN" sz="3000" dirty="0">
                <a:solidFill>
                  <a:srgbClr val="FFFF00"/>
                </a:solidFill>
                <a:latin typeface="Arial" panose="020B0604020202020204" pitchFamily="34" charset="0"/>
                <a:cs typeface="Arial" panose="020B0604020202020204" pitchFamily="34" charset="0"/>
              </a:rPr>
              <a:t> loan truyền về lòng Chúa yêu thương</a:t>
            </a:r>
            <a:r>
              <a:rPr lang="en-US" sz="3000" dirty="0">
                <a:solidFill>
                  <a:srgbClr val="FFFF00"/>
                </a:solidFill>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Trước hết: </a:t>
            </a:r>
            <a:r>
              <a:rPr lang="en-US" sz="3000" dirty="0" err="1">
                <a:solidFill>
                  <a:srgbClr val="FFFF00"/>
                </a:solidFill>
                <a:latin typeface="Arial" panose="020B0604020202020204" pitchFamily="34" charset="0"/>
                <a:cs typeface="Arial" panose="020B0604020202020204" pitchFamily="34" charset="0"/>
              </a:rPr>
              <a:t>củng</a:t>
            </a:r>
            <a:r>
              <a:rPr lang="en-US" sz="3000" dirty="0">
                <a:solidFill>
                  <a:srgbClr val="FFFF00"/>
                </a:solidFill>
                <a:latin typeface="Arial" panose="020B0604020202020204" pitchFamily="34" charset="0"/>
                <a:cs typeface="Arial" panose="020B0604020202020204" pitchFamily="34" charset="0"/>
              </a:rPr>
              <a:t> cố đời sống </a:t>
            </a:r>
            <a:r>
              <a:rPr lang="en-US" sz="3000" dirty="0" err="1">
                <a:solidFill>
                  <a:srgbClr val="FFFF00"/>
                </a:solidFill>
                <a:latin typeface="Arial" panose="020B0604020202020204" pitchFamily="34" charset="0"/>
                <a:cs typeface="Arial" panose="020B0604020202020204" pitchFamily="34" charset="0"/>
              </a:rPr>
              <a:t>nội</a:t>
            </a:r>
            <a:r>
              <a:rPr lang="en-US" sz="3000" dirty="0">
                <a:solidFill>
                  <a:srgbClr val="FFFF00"/>
                </a:solidFill>
                <a:latin typeface="Arial" panose="020B0604020202020204" pitchFamily="34" charset="0"/>
                <a:cs typeface="Arial" panose="020B0604020202020204" pitchFamily="34" charset="0"/>
              </a:rPr>
              <a:t> tâm và </a:t>
            </a:r>
            <a:r>
              <a:rPr lang="en-US" sz="3000" dirty="0" err="1">
                <a:solidFill>
                  <a:srgbClr val="FFFF00"/>
                </a:solidFill>
                <a:latin typeface="Arial" panose="020B0604020202020204" pitchFamily="34" charset="0"/>
                <a:cs typeface="Arial" panose="020B0604020202020204" pitchFamily="34" charset="0"/>
              </a:rPr>
              <a:t>chuyên</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chăm</a:t>
            </a:r>
            <a:r>
              <a:rPr lang="en-US" sz="3000" dirty="0">
                <a:solidFill>
                  <a:srgbClr val="FFFF00"/>
                </a:solidFill>
                <a:latin typeface="Arial" panose="020B0604020202020204" pitchFamily="34" charset="0"/>
                <a:cs typeface="Arial" panose="020B0604020202020204" pitchFamily="34" charset="0"/>
              </a:rPr>
              <a:t> cầu nguyện, dành thời gian </a:t>
            </a:r>
            <a:r>
              <a:rPr lang="en-US" sz="3000" dirty="0" err="1">
                <a:solidFill>
                  <a:srgbClr val="FFFF00"/>
                </a:solidFill>
                <a:latin typeface="Arial" panose="020B0604020202020204" pitchFamily="34" charset="0"/>
                <a:cs typeface="Arial" panose="020B0604020202020204" pitchFamily="34" charset="0"/>
              </a:rPr>
              <a:t>đọc</a:t>
            </a:r>
            <a:r>
              <a:rPr lang="en-US" sz="3000" dirty="0">
                <a:solidFill>
                  <a:srgbClr val="FFFF00"/>
                </a:solidFill>
                <a:latin typeface="Arial" panose="020B0604020202020204" pitchFamily="34" charset="0"/>
                <a:cs typeface="Arial" panose="020B0604020202020204" pitchFamily="34" charset="0"/>
              </a:rPr>
              <a:t> và </a:t>
            </a:r>
            <a:r>
              <a:rPr lang="en-US" sz="3000" dirty="0" err="1">
                <a:solidFill>
                  <a:srgbClr val="FFFF00"/>
                </a:solidFill>
                <a:latin typeface="Arial" panose="020B0604020202020204" pitchFamily="34" charset="0"/>
                <a:cs typeface="Arial" panose="020B0604020202020204" pitchFamily="34" charset="0"/>
              </a:rPr>
              <a:t>suy</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niệm</a:t>
            </a:r>
            <a:r>
              <a:rPr lang="en-US" sz="3000" dirty="0">
                <a:solidFill>
                  <a:srgbClr val="FFFF00"/>
                </a:solidFill>
                <a:latin typeface="Arial" panose="020B0604020202020204" pitchFamily="34" charset="0"/>
                <a:cs typeface="Arial" panose="020B0604020202020204" pitchFamily="34" charset="0"/>
              </a:rPr>
              <a:t> Tin Mừng.</a:t>
            </a:r>
          </a:p>
          <a:p>
            <a:pPr marL="285750" indent="-285750">
              <a:spcAft>
                <a:spcPts val="600"/>
              </a:spcAft>
              <a:buFont typeface="Wingdings" panose="05000000000000000000" pitchFamily="2" charset="2"/>
              <a:buChar char="v"/>
            </a:pPr>
            <a:r>
              <a:rPr lang="en-US" sz="3000" dirty="0" err="1">
                <a:solidFill>
                  <a:srgbClr val="FFFF00"/>
                </a:solidFill>
                <a:latin typeface="Arial" panose="020B0604020202020204" pitchFamily="34" charset="0"/>
                <a:cs typeface="Arial" panose="020B0604020202020204" pitchFamily="34" charset="0"/>
              </a:rPr>
              <a:t>Kết</a:t>
            </a:r>
            <a:r>
              <a:rPr lang="en-US" sz="3000" dirty="0">
                <a:solidFill>
                  <a:srgbClr val="FFFF00"/>
                </a:solidFill>
                <a:latin typeface="Arial" panose="020B0604020202020204" pitchFamily="34" charset="0"/>
                <a:cs typeface="Arial" panose="020B0604020202020204" pitchFamily="34" charset="0"/>
              </a:rPr>
              <a:t> thân và mời gọi Chúa tham dự trong mọi việc chúng ta làm</a:t>
            </a:r>
          </a:p>
        </p:txBody>
      </p:sp>
      <p:pic>
        <p:nvPicPr>
          <p:cNvPr id="5" name="Picture 4">
            <a:extLst>
              <a:ext uri="{FF2B5EF4-FFF2-40B4-BE49-F238E27FC236}">
                <a16:creationId xmlns:a16="http://schemas.microsoft.com/office/drawing/2014/main" id="{A667F8AC-2901-F335-F18D-FCCF0B47F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882" y="814272"/>
            <a:ext cx="3432224" cy="4846299"/>
          </a:xfrm>
          <a:prstGeom prst="rect">
            <a:avLst/>
          </a:prstGeom>
        </p:spPr>
      </p:pic>
    </p:spTree>
    <p:extLst>
      <p:ext uri="{BB962C8B-B14F-4D97-AF65-F5344CB8AC3E}">
        <p14:creationId xmlns:p14="http://schemas.microsoft.com/office/powerpoint/2010/main" val="1674833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13B3C4-DC4B-7123-6AF7-18D0FDF33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069" y="533407"/>
            <a:ext cx="3876772" cy="5790343"/>
          </a:xfrm>
          <a:prstGeom prst="rect">
            <a:avLst/>
          </a:prstGeom>
        </p:spPr>
      </p:pic>
      <p:sp>
        <p:nvSpPr>
          <p:cNvPr id="4" name="TextBox 3">
            <a:extLst>
              <a:ext uri="{FF2B5EF4-FFF2-40B4-BE49-F238E27FC236}">
                <a16:creationId xmlns:a16="http://schemas.microsoft.com/office/drawing/2014/main" id="{7C595AB6-A69D-291B-E1D8-38D0D019E6D9}"/>
              </a:ext>
            </a:extLst>
          </p:cNvPr>
          <p:cNvSpPr txBox="1"/>
          <p:nvPr/>
        </p:nvSpPr>
        <p:spPr>
          <a:xfrm>
            <a:off x="947057" y="664026"/>
            <a:ext cx="7620000" cy="5216813"/>
          </a:xfrm>
          <a:prstGeom prst="rect">
            <a:avLst/>
          </a:prstGeom>
          <a:noFill/>
        </p:spPr>
        <p:txBody>
          <a:bodyPr wrap="square" rtlCol="0">
            <a:spAutoFit/>
          </a:bodyPr>
          <a:lstStyle/>
          <a:p>
            <a:pPr>
              <a:spcAft>
                <a:spcPts val="600"/>
              </a:spcAft>
            </a:pPr>
            <a:r>
              <a:rPr lang="en-US" sz="3000" b="1" dirty="0">
                <a:solidFill>
                  <a:srgbClr val="FFFF00"/>
                </a:solidFill>
                <a:latin typeface="Arial" panose="020B0604020202020204" pitchFamily="34" charset="0"/>
                <a:cs typeface="Arial" panose="020B0604020202020204" pitchFamily="34" charset="0"/>
              </a:rPr>
              <a:t>Lòng Thương </a:t>
            </a:r>
            <a:r>
              <a:rPr lang="en-US" sz="3000" b="1" dirty="0" err="1">
                <a:solidFill>
                  <a:srgbClr val="FFFF00"/>
                </a:solidFill>
                <a:latin typeface="Arial" panose="020B0604020202020204" pitchFamily="34" charset="0"/>
                <a:cs typeface="Arial" panose="020B0604020202020204" pitchFamily="34" charset="0"/>
              </a:rPr>
              <a:t>Xót</a:t>
            </a:r>
            <a:r>
              <a:rPr lang="en-US" sz="3000" b="1" dirty="0">
                <a:solidFill>
                  <a:srgbClr val="FFFF00"/>
                </a:solidFill>
                <a:latin typeface="Arial" panose="020B0604020202020204" pitchFamily="34" charset="0"/>
                <a:cs typeface="Arial" panose="020B0604020202020204" pitchFamily="34" charset="0"/>
              </a:rPr>
              <a:t> Chúa là ân </a:t>
            </a:r>
            <a:r>
              <a:rPr lang="en-US" sz="3000" b="1" dirty="0" err="1">
                <a:solidFill>
                  <a:srgbClr val="FFFF00"/>
                </a:solidFill>
                <a:latin typeface="Arial" panose="020B0604020202020204" pitchFamily="34" charset="0"/>
                <a:cs typeface="Arial" panose="020B0604020202020204" pitchFamily="34" charset="0"/>
              </a:rPr>
              <a:t>huệ</a:t>
            </a:r>
            <a:r>
              <a:rPr lang="en-US" sz="3000" b="1" dirty="0">
                <a:solidFill>
                  <a:srgbClr val="FFFF00"/>
                </a:solidFill>
                <a:latin typeface="Arial" panose="020B0604020202020204" pitchFamily="34" charset="0"/>
                <a:cs typeface="Arial" panose="020B0604020202020204" pitchFamily="34" charset="0"/>
              </a:rPr>
              <a:t> </a:t>
            </a:r>
            <a:r>
              <a:rPr lang="en-US" sz="3000" b="1" dirty="0" err="1">
                <a:solidFill>
                  <a:srgbClr val="FFFF00"/>
                </a:solidFill>
                <a:latin typeface="Arial" panose="020B0604020202020204" pitchFamily="34" charset="0"/>
                <a:cs typeface="Arial" panose="020B0604020202020204" pitchFamily="34" charset="0"/>
              </a:rPr>
              <a:t>cuối</a:t>
            </a:r>
            <a:r>
              <a:rPr lang="en-US" sz="3000" b="1" dirty="0">
                <a:solidFill>
                  <a:srgbClr val="FFFF00"/>
                </a:solidFill>
                <a:latin typeface="Arial" panose="020B0604020202020204" pitchFamily="34" charset="0"/>
                <a:cs typeface="Arial" panose="020B0604020202020204" pitchFamily="34" charset="0"/>
              </a:rPr>
              <a:t> cùng trước ngày công lý.</a:t>
            </a:r>
          </a:p>
          <a:p>
            <a:pPr>
              <a:spcAft>
                <a:spcPts val="600"/>
              </a:spcAft>
            </a:pPr>
            <a:endParaRPr lang="en-US" sz="800" dirty="0">
              <a:solidFill>
                <a:srgbClr val="FFFF00"/>
              </a:solidFill>
              <a:latin typeface="Arial" panose="020B0604020202020204" pitchFamily="34" charset="0"/>
              <a:cs typeface="Arial" panose="020B0604020202020204" pitchFamily="34" charset="0"/>
            </a:endParaRPr>
          </a:p>
          <a:p>
            <a:pPr>
              <a:spcAft>
                <a:spcPts val="600"/>
              </a:spcAft>
            </a:pPr>
            <a:r>
              <a:rPr lang="en-US" sz="3000" dirty="0">
                <a:solidFill>
                  <a:srgbClr val="FFFF00"/>
                </a:solidFill>
                <a:latin typeface="Arial" panose="020B0604020202020204" pitchFamily="34" charset="0"/>
                <a:cs typeface="Arial" panose="020B0604020202020204" pitchFamily="34" charset="0"/>
              </a:rPr>
              <a:t>Trong Nhật Ký LTX, Thánh Faustina </a:t>
            </a:r>
            <a:r>
              <a:rPr lang="en-US" sz="3000" dirty="0" err="1">
                <a:solidFill>
                  <a:srgbClr val="FFFF00"/>
                </a:solidFill>
                <a:latin typeface="Arial" panose="020B0604020202020204" pitchFamily="34" charset="0"/>
                <a:cs typeface="Arial" panose="020B0604020202020204" pitchFamily="34" charset="0"/>
              </a:rPr>
              <a:t>viết</a:t>
            </a:r>
            <a:r>
              <a:rPr lang="en-US" sz="3000" dirty="0">
                <a:solidFill>
                  <a:srgbClr val="FFFF00"/>
                </a:solidFill>
                <a:latin typeface="Arial" panose="020B0604020202020204" pitchFamily="34" charset="0"/>
                <a:cs typeface="Arial" panose="020B0604020202020204" pitchFamily="34" charset="0"/>
              </a:rPr>
              <a:t>:</a:t>
            </a:r>
          </a:p>
          <a:p>
            <a:pPr marL="342900" indent="-34290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N</a:t>
            </a:r>
            <a:r>
              <a:rPr lang="vi-VN" sz="3000" dirty="0" err="1">
                <a:solidFill>
                  <a:srgbClr val="FFFF00"/>
                </a:solidFill>
                <a:latin typeface="Arial" panose="020B0604020202020204" pitchFamily="34" charset="0"/>
                <a:cs typeface="Arial" panose="020B0604020202020204" pitchFamily="34" charset="0"/>
              </a:rPr>
              <a:t>goài</a:t>
            </a:r>
            <a:r>
              <a:rPr lang="vi-VN" sz="3000" dirty="0">
                <a:solidFill>
                  <a:srgbClr val="FFFF00"/>
                </a:solidFill>
                <a:latin typeface="Arial" panose="020B0604020202020204" pitchFamily="34" charset="0"/>
                <a:cs typeface="Arial" panose="020B0604020202020204" pitchFamily="34" charset="0"/>
              </a:rPr>
              <a:t> LCXT, không còn nguồn hy vọng nào khác cho nhân loại</a:t>
            </a:r>
            <a:r>
              <a:rPr lang="en-US" sz="3000" dirty="0">
                <a:solidFill>
                  <a:srgbClr val="FFFF00"/>
                </a:solidFill>
                <a:latin typeface="Arial" panose="020B0604020202020204" pitchFamily="34" charset="0"/>
                <a:cs typeface="Arial" panose="020B0604020202020204" pitchFamily="34" charset="0"/>
              </a:rPr>
              <a:t>.</a:t>
            </a:r>
          </a:p>
          <a:p>
            <a:pPr marL="342900" indent="-34290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Trước ngày Công Lý, ta hiện </a:t>
            </a:r>
            <a:r>
              <a:rPr lang="en-US" sz="3000" dirty="0" err="1">
                <a:solidFill>
                  <a:srgbClr val="FFFF00"/>
                </a:solidFill>
                <a:latin typeface="Arial" panose="020B0604020202020204" pitchFamily="34" charset="0"/>
                <a:cs typeface="Arial" panose="020B0604020202020204" pitchFamily="34" charset="0"/>
              </a:rPr>
              <a:t>đang</a:t>
            </a:r>
            <a:r>
              <a:rPr lang="en-US" sz="3000" dirty="0">
                <a:solidFill>
                  <a:srgbClr val="FFFF00"/>
                </a:solidFill>
                <a:latin typeface="Arial" panose="020B0604020202020204" pitchFamily="34" charset="0"/>
                <a:cs typeface="Arial" panose="020B0604020202020204" pitchFamily="34" charset="0"/>
              </a:rPr>
              <a:t> gởi tới ngày của LTX.</a:t>
            </a:r>
          </a:p>
          <a:p>
            <a:pPr marL="342900" indent="-34290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Trước khi đến như một vị </a:t>
            </a:r>
            <a:r>
              <a:rPr lang="en-US" sz="3000" dirty="0" err="1">
                <a:solidFill>
                  <a:srgbClr val="FFFF00"/>
                </a:solidFill>
                <a:latin typeface="Arial" panose="020B0604020202020204" pitchFamily="34" charset="0"/>
                <a:cs typeface="Arial" panose="020B0604020202020204" pitchFamily="34" charset="0"/>
              </a:rPr>
              <a:t>thẩm</a:t>
            </a:r>
            <a:r>
              <a:rPr lang="en-US" sz="3000" dirty="0">
                <a:solidFill>
                  <a:srgbClr val="FFFF00"/>
                </a:solidFill>
                <a:latin typeface="Arial" panose="020B0604020202020204" pitchFamily="34" charset="0"/>
                <a:cs typeface="Arial" panose="020B0604020202020204" pitchFamily="34" charset="0"/>
              </a:rPr>
              <a:t> phán công </a:t>
            </a:r>
            <a:r>
              <a:rPr lang="en-US" sz="3000" dirty="0" err="1">
                <a:solidFill>
                  <a:srgbClr val="FFFF00"/>
                </a:solidFill>
                <a:latin typeface="Arial" panose="020B0604020202020204" pitchFamily="34" charset="0"/>
                <a:cs typeface="Arial" panose="020B0604020202020204" pitchFamily="34" charset="0"/>
              </a:rPr>
              <a:t>thẳng</a:t>
            </a:r>
            <a:r>
              <a:rPr lang="en-US" sz="3000" dirty="0">
                <a:solidFill>
                  <a:srgbClr val="FFFF00"/>
                </a:solidFill>
                <a:latin typeface="Arial" panose="020B0604020202020204" pitchFamily="34" charset="0"/>
                <a:cs typeface="Arial" panose="020B0604020202020204" pitchFamily="34" charset="0"/>
              </a:rPr>
              <a:t>, Ta sẽ đến như một vị Thánh Quân cùa LTX.</a:t>
            </a:r>
          </a:p>
        </p:txBody>
      </p:sp>
    </p:spTree>
    <p:extLst>
      <p:ext uri="{BB962C8B-B14F-4D97-AF65-F5344CB8AC3E}">
        <p14:creationId xmlns:p14="http://schemas.microsoft.com/office/powerpoint/2010/main" val="88122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2D4D13-D5EC-A356-8CC9-174512ECC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60" y="1108729"/>
            <a:ext cx="3633196" cy="4464757"/>
          </a:xfrm>
          <a:prstGeom prst="rect">
            <a:avLst/>
          </a:prstGeom>
        </p:spPr>
      </p:pic>
      <p:sp>
        <p:nvSpPr>
          <p:cNvPr id="3" name="TextBox 2">
            <a:extLst>
              <a:ext uri="{FF2B5EF4-FFF2-40B4-BE49-F238E27FC236}">
                <a16:creationId xmlns:a16="http://schemas.microsoft.com/office/drawing/2014/main" id="{1FB494C7-A950-D880-4162-72C9C8A8FA1D}"/>
              </a:ext>
            </a:extLst>
          </p:cNvPr>
          <p:cNvSpPr txBox="1"/>
          <p:nvPr/>
        </p:nvSpPr>
        <p:spPr>
          <a:xfrm>
            <a:off x="3962400" y="631369"/>
            <a:ext cx="7620000" cy="5216813"/>
          </a:xfrm>
          <a:prstGeom prst="rect">
            <a:avLst/>
          </a:prstGeom>
          <a:noFill/>
        </p:spPr>
        <p:txBody>
          <a:bodyPr wrap="square" rtlCol="0">
            <a:spAutoFit/>
          </a:bodyPr>
          <a:lstStyle/>
          <a:p>
            <a:pPr>
              <a:spcAft>
                <a:spcPts val="600"/>
              </a:spcAft>
            </a:pPr>
            <a:r>
              <a:rPr lang="en-US" sz="3000" b="1" dirty="0">
                <a:solidFill>
                  <a:srgbClr val="FFFF00"/>
                </a:solidFill>
                <a:latin typeface="Arial" panose="020B0604020202020204" pitchFamily="34" charset="0"/>
                <a:cs typeface="Arial" panose="020B0604020202020204" pitchFamily="34" charset="0"/>
              </a:rPr>
              <a:t>Lòng Thương </a:t>
            </a:r>
            <a:r>
              <a:rPr lang="en-US" sz="3000" b="1" dirty="0" err="1">
                <a:solidFill>
                  <a:srgbClr val="FFFF00"/>
                </a:solidFill>
                <a:latin typeface="Arial" panose="020B0604020202020204" pitchFamily="34" charset="0"/>
                <a:cs typeface="Arial" panose="020B0604020202020204" pitchFamily="34" charset="0"/>
              </a:rPr>
              <a:t>Xót</a:t>
            </a:r>
            <a:r>
              <a:rPr lang="en-US" sz="3000" b="1" dirty="0">
                <a:solidFill>
                  <a:srgbClr val="FFFF00"/>
                </a:solidFill>
                <a:latin typeface="Arial" panose="020B0604020202020204" pitchFamily="34" charset="0"/>
                <a:cs typeface="Arial" panose="020B0604020202020204" pitchFamily="34" charset="0"/>
              </a:rPr>
              <a:t> Chúa là ân </a:t>
            </a:r>
            <a:r>
              <a:rPr lang="en-US" sz="3000" b="1" dirty="0" err="1">
                <a:solidFill>
                  <a:srgbClr val="FFFF00"/>
                </a:solidFill>
                <a:latin typeface="Arial" panose="020B0604020202020204" pitchFamily="34" charset="0"/>
                <a:cs typeface="Arial" panose="020B0604020202020204" pitchFamily="34" charset="0"/>
              </a:rPr>
              <a:t>huệ</a:t>
            </a:r>
            <a:r>
              <a:rPr lang="en-US" sz="3000" b="1" dirty="0">
                <a:solidFill>
                  <a:srgbClr val="FFFF00"/>
                </a:solidFill>
                <a:latin typeface="Arial" panose="020B0604020202020204" pitchFamily="34" charset="0"/>
                <a:cs typeface="Arial" panose="020B0604020202020204" pitchFamily="34" charset="0"/>
              </a:rPr>
              <a:t> </a:t>
            </a:r>
            <a:r>
              <a:rPr lang="en-US" sz="3000" b="1" dirty="0" err="1">
                <a:solidFill>
                  <a:srgbClr val="FFFF00"/>
                </a:solidFill>
                <a:latin typeface="Arial" panose="020B0604020202020204" pitchFamily="34" charset="0"/>
                <a:cs typeface="Arial" panose="020B0604020202020204" pitchFamily="34" charset="0"/>
              </a:rPr>
              <a:t>cuối</a:t>
            </a:r>
            <a:r>
              <a:rPr lang="en-US" sz="3000" b="1" dirty="0">
                <a:solidFill>
                  <a:srgbClr val="FFFF00"/>
                </a:solidFill>
                <a:latin typeface="Arial" panose="020B0604020202020204" pitchFamily="34" charset="0"/>
                <a:cs typeface="Arial" panose="020B0604020202020204" pitchFamily="34" charset="0"/>
              </a:rPr>
              <a:t> cùng trước ngày công lý.</a:t>
            </a:r>
          </a:p>
          <a:p>
            <a:pPr>
              <a:spcAft>
                <a:spcPts val="600"/>
              </a:spcAft>
            </a:pPr>
            <a:endParaRPr lang="en-US" sz="800" dirty="0">
              <a:solidFill>
                <a:srgbClr val="FFFF00"/>
              </a:solidFill>
              <a:latin typeface="Arial" panose="020B0604020202020204" pitchFamily="34" charset="0"/>
              <a:cs typeface="Arial" panose="020B0604020202020204" pitchFamily="34" charset="0"/>
            </a:endParaRPr>
          </a:p>
          <a:p>
            <a:pPr>
              <a:spcAft>
                <a:spcPts val="600"/>
              </a:spcAft>
            </a:pPr>
            <a:r>
              <a:rPr lang="en-US" sz="3000" dirty="0">
                <a:solidFill>
                  <a:srgbClr val="FFFF00"/>
                </a:solidFill>
                <a:latin typeface="Arial" panose="020B0604020202020204" pitchFamily="34" charset="0"/>
                <a:cs typeface="Arial" panose="020B0604020202020204" pitchFamily="34" charset="0"/>
              </a:rPr>
              <a:t>Trong Nhật Ký LTX, Thánh Faustina </a:t>
            </a:r>
            <a:r>
              <a:rPr lang="en-US" sz="3000" dirty="0" err="1">
                <a:solidFill>
                  <a:srgbClr val="FFFF00"/>
                </a:solidFill>
                <a:latin typeface="Arial" panose="020B0604020202020204" pitchFamily="34" charset="0"/>
                <a:cs typeface="Arial" panose="020B0604020202020204" pitchFamily="34" charset="0"/>
              </a:rPr>
              <a:t>viết</a:t>
            </a:r>
            <a:r>
              <a:rPr lang="en-US" sz="3000" dirty="0">
                <a:solidFill>
                  <a:srgbClr val="FFFF00"/>
                </a:solidFill>
                <a:latin typeface="Arial" panose="020B0604020202020204" pitchFamily="34" charset="0"/>
                <a:cs typeface="Arial" panose="020B0604020202020204" pitchFamily="34" charset="0"/>
              </a:rPr>
              <a:t>:</a:t>
            </a:r>
          </a:p>
          <a:p>
            <a:pPr marL="342900" indent="-34290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Vô phúc cho những ai không nhận ra được thời gian </a:t>
            </a:r>
            <a:r>
              <a:rPr lang="en-US" sz="3000" dirty="0" err="1">
                <a:solidFill>
                  <a:srgbClr val="FFFF00"/>
                </a:solidFill>
                <a:latin typeface="Arial" panose="020B0604020202020204" pitchFamily="34" charset="0"/>
                <a:cs typeface="Arial" panose="020B0604020202020204" pitchFamily="34" charset="0"/>
              </a:rPr>
              <a:t>thăm</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viếng</a:t>
            </a:r>
            <a:r>
              <a:rPr lang="en-US" sz="3000" dirty="0">
                <a:solidFill>
                  <a:srgbClr val="FFFF00"/>
                </a:solidFill>
                <a:latin typeface="Arial" panose="020B0604020202020204" pitchFamily="34" charset="0"/>
                <a:cs typeface="Arial" panose="020B0604020202020204" pitchFamily="34" charset="0"/>
              </a:rPr>
              <a:t> của Ta.</a:t>
            </a:r>
          </a:p>
          <a:p>
            <a:pPr marL="342900" indent="-34290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Ai từ </a:t>
            </a:r>
            <a:r>
              <a:rPr lang="en-US" sz="3000" dirty="0" err="1">
                <a:solidFill>
                  <a:srgbClr val="FFFF00"/>
                </a:solidFill>
                <a:latin typeface="Arial" panose="020B0604020202020204" pitchFamily="34" charset="0"/>
                <a:cs typeface="Arial" panose="020B0604020202020204" pitchFamily="34" charset="0"/>
              </a:rPr>
              <a:t>chối</a:t>
            </a:r>
            <a:r>
              <a:rPr lang="en-US" sz="3000" dirty="0">
                <a:solidFill>
                  <a:srgbClr val="FFFF00"/>
                </a:solidFill>
                <a:latin typeface="Arial" panose="020B0604020202020204" pitchFamily="34" charset="0"/>
                <a:cs typeface="Arial" panose="020B0604020202020204" pitchFamily="34" charset="0"/>
              </a:rPr>
              <a:t> đi qua </a:t>
            </a:r>
            <a:r>
              <a:rPr lang="en-US" sz="3000" dirty="0" err="1">
                <a:solidFill>
                  <a:srgbClr val="FFFF00"/>
                </a:solidFill>
                <a:latin typeface="Arial" panose="020B0604020202020204" pitchFamily="34" charset="0"/>
                <a:cs typeface="Arial" panose="020B0604020202020204" pitchFamily="34" charset="0"/>
              </a:rPr>
              <a:t>cánh</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cửa</a:t>
            </a:r>
            <a:r>
              <a:rPr lang="en-US" sz="3000" dirty="0">
                <a:solidFill>
                  <a:srgbClr val="FFFF00"/>
                </a:solidFill>
                <a:latin typeface="Arial" panose="020B0604020202020204" pitchFamily="34" charset="0"/>
                <a:cs typeface="Arial" panose="020B0604020202020204" pitchFamily="34" charset="0"/>
              </a:rPr>
              <a:t> LTX, tất phải đi qua </a:t>
            </a:r>
            <a:r>
              <a:rPr lang="en-US" sz="3000" dirty="0" err="1">
                <a:solidFill>
                  <a:srgbClr val="FFFF00"/>
                </a:solidFill>
                <a:latin typeface="Arial" panose="020B0604020202020204" pitchFamily="34" charset="0"/>
                <a:cs typeface="Arial" panose="020B0604020202020204" pitchFamily="34" charset="0"/>
              </a:rPr>
              <a:t>cánh</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cửa</a:t>
            </a:r>
            <a:r>
              <a:rPr lang="en-US" sz="3000" dirty="0">
                <a:solidFill>
                  <a:srgbClr val="FFFF00"/>
                </a:solidFill>
                <a:latin typeface="Arial" panose="020B0604020202020204" pitchFamily="34" charset="0"/>
                <a:cs typeface="Arial" panose="020B0604020202020204" pitchFamily="34" charset="0"/>
              </a:rPr>
              <a:t> Công Lý của Ta.</a:t>
            </a:r>
          </a:p>
          <a:p>
            <a:pPr marL="342900" indent="-342900">
              <a:spcAft>
                <a:spcPts val="600"/>
              </a:spcAft>
              <a:buFont typeface="Wingdings" panose="05000000000000000000" pitchFamily="2" charset="2"/>
              <a:buChar char="v"/>
            </a:pPr>
            <a:r>
              <a:rPr lang="en-US" sz="3000" dirty="0">
                <a:solidFill>
                  <a:srgbClr val="FFFF00"/>
                </a:solidFill>
                <a:latin typeface="Arial" panose="020B0604020202020204" pitchFamily="34" charset="0"/>
                <a:cs typeface="Arial" panose="020B0604020202020204" pitchFamily="34" charset="0"/>
              </a:rPr>
              <a:t>Ta cho các linh hồn một hy </a:t>
            </a:r>
            <a:r>
              <a:rPr lang="en-US" sz="3000" dirty="0" err="1">
                <a:solidFill>
                  <a:srgbClr val="FFFF00"/>
                </a:solidFill>
                <a:latin typeface="Arial" panose="020B0604020202020204" pitchFamily="34" charset="0"/>
                <a:cs typeface="Arial" panose="020B0604020202020204" pitchFamily="34" charset="0"/>
              </a:rPr>
              <a:t>vọng</a:t>
            </a:r>
            <a:r>
              <a:rPr lang="en-US" sz="3000" dirty="0">
                <a:solidFill>
                  <a:srgbClr val="FFFF00"/>
                </a:solidFill>
                <a:latin typeface="Arial" panose="020B0604020202020204" pitchFamily="34" charset="0"/>
                <a:cs typeface="Arial" panose="020B0604020202020204" pitchFamily="34" charset="0"/>
              </a:rPr>
              <a:t> </a:t>
            </a:r>
            <a:r>
              <a:rPr lang="en-US" sz="3000" dirty="0" err="1">
                <a:solidFill>
                  <a:srgbClr val="FFFF00"/>
                </a:solidFill>
                <a:latin typeface="Arial" panose="020B0604020202020204" pitchFamily="34" charset="0"/>
                <a:cs typeface="Arial" panose="020B0604020202020204" pitchFamily="34" charset="0"/>
              </a:rPr>
              <a:t>cuối</a:t>
            </a:r>
            <a:r>
              <a:rPr lang="en-US" sz="3000" dirty="0">
                <a:solidFill>
                  <a:srgbClr val="FFFF00"/>
                </a:solidFill>
                <a:latin typeface="Arial" panose="020B0604020202020204" pitchFamily="34" charset="0"/>
                <a:cs typeface="Arial" panose="020B0604020202020204" pitchFamily="34" charset="0"/>
              </a:rPr>
              <a:t> cùng để được cứu thoát, đó là Lễ Tôn Kính Lòng Thương </a:t>
            </a:r>
            <a:r>
              <a:rPr lang="en-US" sz="3000" dirty="0" err="1">
                <a:solidFill>
                  <a:srgbClr val="FFFF00"/>
                </a:solidFill>
                <a:latin typeface="Arial" panose="020B0604020202020204" pitchFamily="34" charset="0"/>
                <a:cs typeface="Arial" panose="020B0604020202020204" pitchFamily="34" charset="0"/>
              </a:rPr>
              <a:t>Xót</a:t>
            </a:r>
            <a:r>
              <a:rPr lang="en-US" sz="3000" dirty="0">
                <a:solidFill>
                  <a:srgbClr val="FFFF00"/>
                </a:solidFill>
                <a:latin typeface="Arial" panose="020B0604020202020204" pitchFamily="34" charset="0"/>
                <a:cs typeface="Arial" panose="020B0604020202020204" pitchFamily="34" charset="0"/>
              </a:rPr>
              <a:t> của Ta.</a:t>
            </a:r>
          </a:p>
        </p:txBody>
      </p:sp>
    </p:spTree>
    <p:extLst>
      <p:ext uri="{BB962C8B-B14F-4D97-AF65-F5344CB8AC3E}">
        <p14:creationId xmlns:p14="http://schemas.microsoft.com/office/powerpoint/2010/main" val="1591294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3962</TotalTime>
  <Words>910</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Dung nhan Thương Xót nơi Chúa Kitô Vượt qua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Hoang Trinh</dc:creator>
  <cp:lastModifiedBy>Hoang Trinh</cp:lastModifiedBy>
  <cp:revision>44</cp:revision>
  <dcterms:created xsi:type="dcterms:W3CDTF">2026-06-18T20:35:42Z</dcterms:created>
  <dcterms:modified xsi:type="dcterms:W3CDTF">2026-06-21T16:56:57Z</dcterms:modified>
</cp:coreProperties>
</file>